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style6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charts/chart2.xml" ContentType="application/vnd.openxmlformats-officedocument.drawingml.chart+xml"/>
  <Override PartName="/ppt/charts/style2.xml" ContentType="application/vnd.ms-office.chart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6.xml" ContentType="application/vnd.openxmlformats-officedocument.drawingml.chart+xml"/>
  <Override PartName="/ppt/theme/theme1.xml" ContentType="application/vnd.openxmlformats-officedocument.theme+xml"/>
  <Override PartName="/ppt/charts/style13.xml" ContentType="application/vnd.ms-office.chartstyle+xml"/>
  <Override PartName="/ppt/charts/colors13.xml" ContentType="application/vnd.ms-office.chartcolor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hart1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2" r:id="rId5"/>
    <p:sldId id="287" r:id="rId6"/>
    <p:sldId id="270" r:id="rId7"/>
    <p:sldId id="265" r:id="rId8"/>
    <p:sldId id="266" r:id="rId9"/>
    <p:sldId id="267" r:id="rId10"/>
    <p:sldId id="269" r:id="rId11"/>
    <p:sldId id="283" r:id="rId12"/>
    <p:sldId id="274" r:id="rId13"/>
    <p:sldId id="271" r:id="rId14"/>
    <p:sldId id="286" r:id="rId15"/>
    <p:sldId id="276" r:id="rId16"/>
    <p:sldId id="285" r:id="rId17"/>
    <p:sldId id="277" r:id="rId18"/>
    <p:sldId id="278" r:id="rId19"/>
    <p:sldId id="272" r:id="rId20"/>
    <p:sldId id="282" r:id="rId21"/>
    <p:sldId id="279" r:id="rId22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tejera\AppData\Roaming\Microsoft\Excel\Libro2%20(version%204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CIERRE%202021\4T%20AAPP_mjr2503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CIERRE%202021\4T%20AAPP_mjr250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CIERRE%202021\4T%20AAPP_mjr250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tejera\AppData\Roaming\Microsoft\Excel\Libro2%20(version%204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tejera\AppData\Local\Microsoft\Windows\INetCache\Content.Outlook\7G1D167L\AACC%20GRAFIC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tejera\AppData\Local\Microsoft\Windows\INetCache\Content.Outlook\7G1D167L\AACC%20GRAFIC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9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CIERRE%202021\4T%20AAPP_mjr250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Estimaciones</a:t>
            </a:r>
            <a:r>
              <a:rPr lang="es-ES" baseline="0"/>
              <a:t> efectuadas a lo largo de 2021 e inicios de 2022</a:t>
            </a:r>
            <a:endParaRPr lang="es-E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E9-495A-842C-87EE5C8314DC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fld id="{B41626F4-0A71-4363-8A04-C197FECAADCD}" type="VALUE">
                      <a:rPr lang="en-US" b="1"/>
                      <a:pPr/>
                      <a:t>[VALOR]</a:t>
                    </a:fld>
                    <a:endParaRPr lang="es-E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BE9-495A-842C-87EE5C8314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Hoja1!$F$17:$F$24</c:f>
              <c:strCache>
                <c:ptCount val="8"/>
                <c:pt idx="0">
                  <c:v>FMI (Octubre 2021)</c:v>
                </c:pt>
                <c:pt idx="1">
                  <c:v>COMPROMISO DEL GOBIERNO (Octubre 2021)</c:v>
                </c:pt>
                <c:pt idx="2">
                  <c:v>COMISIÓN EUROPEA (Noviembre 2021)</c:v>
                </c:pt>
                <c:pt idx="3">
                  <c:v>OCDE (Diciembre 2021)</c:v>
                </c:pt>
                <c:pt idx="4">
                  <c:v>BANCO DE ESPAÑA (Diciembre 2021)</c:v>
                </c:pt>
                <c:pt idx="5">
                  <c:v>PANEL FUNCAS (Marzo 2022)</c:v>
                </c:pt>
                <c:pt idx="6">
                  <c:v>AIREF (Enero 2022)</c:v>
                </c:pt>
                <c:pt idx="7">
                  <c:v>DÉFICIT 2021</c:v>
                </c:pt>
              </c:strCache>
            </c:strRef>
          </c:cat>
          <c:val>
            <c:numRef>
              <c:f>Hoja1!$G$17:$G$24</c:f>
              <c:numCache>
                <c:formatCode>General</c:formatCode>
                <c:ptCount val="8"/>
                <c:pt idx="0">
                  <c:v>-8.6</c:v>
                </c:pt>
                <c:pt idx="1">
                  <c:v>-8.4</c:v>
                </c:pt>
                <c:pt idx="2">
                  <c:v>-8.1</c:v>
                </c:pt>
                <c:pt idx="3">
                  <c:v>-8.1</c:v>
                </c:pt>
                <c:pt idx="4">
                  <c:v>-7.5</c:v>
                </c:pt>
                <c:pt idx="5">
                  <c:v>-7.3</c:v>
                </c:pt>
                <c:pt idx="6">
                  <c:v>-7</c:v>
                </c:pt>
                <c:pt idx="7">
                  <c:v>-6.8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E9-495A-842C-87EE5C8314D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74355887"/>
        <c:axId val="1974337583"/>
      </c:barChart>
      <c:catAx>
        <c:axId val="1974355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74337583"/>
        <c:crosses val="autoZero"/>
        <c:auto val="1"/>
        <c:lblAlgn val="ctr"/>
        <c:lblOffset val="100"/>
        <c:noMultiLvlLbl val="0"/>
      </c:catAx>
      <c:valAx>
        <c:axId val="197433758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7435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3851199563523017"/>
          <c:w val="0.93888888888888888"/>
          <c:h val="0.745678106665981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492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40-47D7-AD9B-06EDBBDB606D}"/>
              </c:ext>
            </c:extLst>
          </c:dPt>
          <c:dPt>
            <c:idx val="1"/>
            <c:invertIfNegative val="0"/>
            <c:bubble3D val="0"/>
            <c:spPr>
              <a:solidFill>
                <a:srgbClr val="14BC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40-47D7-AD9B-06EDBBDB606D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40-47D7-AD9B-06EDBBDB606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40-47D7-AD9B-06EDBBDB6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'17'!$F$7:$G$7</c:f>
              <c:numCache>
                <c:formatCode>0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'17'!$F$17:$G$17</c:f>
              <c:numCache>
                <c:formatCode>#,##0</c:formatCode>
                <c:ptCount val="2"/>
                <c:pt idx="0">
                  <c:v>206752</c:v>
                </c:pt>
                <c:pt idx="1">
                  <c:v>224331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40-47D7-AD9B-06EDBBDB6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6339280"/>
        <c:axId val="1536340112"/>
      </c:barChart>
      <c:catAx>
        <c:axId val="153633928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36340112"/>
        <c:crosses val="autoZero"/>
        <c:auto val="1"/>
        <c:lblAlgn val="ctr"/>
        <c:lblOffset val="100"/>
        <c:noMultiLvlLbl val="0"/>
      </c:catAx>
      <c:valAx>
        <c:axId val="1536340112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153633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(*) / necesidad (-) de financiación de las Corporaciones Locales (% PIB)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0B9-4622-8813-DC2C221487BC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F4-4682-84AD-4C6BCB1744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Hoja1!$E$7:$E$17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Hoja1!$F$7:$F$17</c:f>
              <c:numCache>
                <c:formatCode>General</c:formatCode>
                <c:ptCount val="11"/>
                <c:pt idx="0">
                  <c:v>-0.4</c:v>
                </c:pt>
                <c:pt idx="1">
                  <c:v>0.32</c:v>
                </c:pt>
                <c:pt idx="2">
                  <c:v>0.56000000000000005</c:v>
                </c:pt>
                <c:pt idx="3">
                  <c:v>0.53</c:v>
                </c:pt>
                <c:pt idx="4">
                  <c:v>0.43</c:v>
                </c:pt>
                <c:pt idx="5">
                  <c:v>0.63</c:v>
                </c:pt>
                <c:pt idx="6">
                  <c:v>0.59</c:v>
                </c:pt>
                <c:pt idx="7">
                  <c:v>0.51</c:v>
                </c:pt>
                <c:pt idx="8">
                  <c:v>0.3</c:v>
                </c:pt>
                <c:pt idx="9">
                  <c:v>0.26</c:v>
                </c:pt>
                <c:pt idx="1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F4-4682-84AD-4C6BCB174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7207856"/>
        <c:axId val="927216592"/>
      </c:barChart>
      <c:catAx>
        <c:axId val="9272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ES"/>
          </a:p>
        </c:txPr>
        <c:crossAx val="927216592"/>
        <c:crosses val="autoZero"/>
        <c:auto val="1"/>
        <c:lblAlgn val="ctr"/>
        <c:lblOffset val="100"/>
        <c:noMultiLvlLbl val="0"/>
      </c:catAx>
      <c:valAx>
        <c:axId val="927216592"/>
        <c:scaling>
          <c:orientation val="minMax"/>
          <c:min val="-0.8"/>
        </c:scaling>
        <c:delete val="1"/>
        <c:axPos val="l"/>
        <c:numFmt formatCode="General" sourceLinked="1"/>
        <c:majorTickMark val="none"/>
        <c:minorTickMark val="none"/>
        <c:tickLblPos val="nextTo"/>
        <c:crossAx val="92720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7.8703703703703706E-2"/>
          <c:w val="0.93888888888888888"/>
          <c:h val="0.813896908719743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492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B6-4A84-9FC7-B28CC6D308AF}"/>
              </c:ext>
            </c:extLst>
          </c:dPt>
          <c:dPt>
            <c:idx val="1"/>
            <c:invertIfNegative val="0"/>
            <c:bubble3D val="0"/>
            <c:spPr>
              <a:solidFill>
                <a:srgbClr val="14BC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B6-4A84-9FC7-B28CC6D308A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B6-4A84-9FC7-B28CC6D308A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B6-4A84-9FC7-B28CC6D308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'37'!$F$7:$G$7</c:f>
              <c:numCache>
                <c:formatCode>0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'37'!$F$8:$G$8</c:f>
              <c:numCache>
                <c:formatCode>#,##0</c:formatCode>
                <c:ptCount val="2"/>
                <c:pt idx="0">
                  <c:v>74478</c:v>
                </c:pt>
                <c:pt idx="1">
                  <c:v>79985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B6-4A84-9FC7-B28CC6D30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6339280"/>
        <c:axId val="1536340112"/>
      </c:barChart>
      <c:catAx>
        <c:axId val="153633928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36340112"/>
        <c:crosses val="autoZero"/>
        <c:auto val="1"/>
        <c:lblAlgn val="ctr"/>
        <c:lblOffset val="100"/>
        <c:noMultiLvlLbl val="0"/>
      </c:catAx>
      <c:valAx>
        <c:axId val="1536340112"/>
        <c:scaling>
          <c:orientation val="minMax"/>
          <c:max val="250000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153633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7.8703703703703706E-2"/>
          <c:w val="0.93888888888888888"/>
          <c:h val="0.813896908719743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492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63-4E11-8F94-4D643239DE97}"/>
              </c:ext>
            </c:extLst>
          </c:dPt>
          <c:dPt>
            <c:idx val="1"/>
            <c:invertIfNegative val="0"/>
            <c:bubble3D val="0"/>
            <c:spPr>
              <a:solidFill>
                <a:srgbClr val="14BC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63-4E11-8F94-4D643239DE97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63-4E11-8F94-4D643239DE9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63-4E11-8F94-4D643239DE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'37'!$F$7:$G$7</c:f>
              <c:numCache>
                <c:formatCode>0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'37'!$F$17:$G$17</c:f>
              <c:numCache>
                <c:formatCode>#,##0</c:formatCode>
                <c:ptCount val="2"/>
                <c:pt idx="0">
                  <c:v>71556</c:v>
                </c:pt>
                <c:pt idx="1">
                  <c:v>76714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63-4E11-8F94-4D643239D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6339280"/>
        <c:axId val="1536340112"/>
      </c:barChart>
      <c:catAx>
        <c:axId val="153633928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36340112"/>
        <c:crosses val="autoZero"/>
        <c:auto val="1"/>
        <c:lblAlgn val="ctr"/>
        <c:lblOffset val="100"/>
        <c:noMultiLvlLbl val="0"/>
      </c:catAx>
      <c:valAx>
        <c:axId val="1536340112"/>
        <c:scaling>
          <c:orientation val="minMax"/>
          <c:max val="250000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153633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Hoja2!$B$14:$B$15</c:f>
              <c:strCache>
                <c:ptCount val="2"/>
                <c:pt idx="0">
                  <c:v>PREVISIÓN DE DÉFICIT DEL PLAN PRESUPUESTARIO</c:v>
                </c:pt>
                <c:pt idx="1">
                  <c:v>CIERRE PRESUPUESTARIO 2021</c:v>
                </c:pt>
              </c:strCache>
            </c:strRef>
          </c:cat>
          <c:val>
            <c:numRef>
              <c:f>Hoja2!$C$14:$C$15</c:f>
              <c:numCache>
                <c:formatCode>General</c:formatCode>
                <c:ptCount val="2"/>
                <c:pt idx="0">
                  <c:v>8.4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1-413F-B729-3DA119B42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79132352"/>
        <c:axId val="1379133600"/>
      </c:barChart>
      <c:catAx>
        <c:axId val="137913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79133600"/>
        <c:crosses val="autoZero"/>
        <c:auto val="1"/>
        <c:lblAlgn val="ctr"/>
        <c:lblOffset val="100"/>
        <c:noMultiLvlLbl val="0"/>
      </c:catAx>
      <c:valAx>
        <c:axId val="1379133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913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400" b="1" dirty="0"/>
              <a:t>Desviaciones Presupuestarias</a:t>
            </a:r>
          </a:p>
          <a:p>
            <a:pPr>
              <a:defRPr/>
            </a:pPr>
            <a:r>
              <a:rPr lang="es-ES" sz="1000" b="1" i="0" kern="1200" spc="0" baseline="0" dirty="0" smtClean="0">
                <a:solidFill>
                  <a:srgbClr val="595959"/>
                </a:solidFill>
                <a:effectLst/>
              </a:rPr>
              <a:t>(Diferencia entre la estimación de ingresos y la recaudación real, en millones de euros)</a:t>
            </a:r>
            <a:r>
              <a:rPr lang="es-ES" sz="1000" b="0" i="0" kern="1200" spc="0" baseline="0" dirty="0" smtClean="0">
                <a:solidFill>
                  <a:srgbClr val="595959"/>
                </a:solidFill>
                <a:effectLst/>
              </a:rPr>
              <a:t> </a:t>
            </a:r>
            <a:endParaRPr lang="es-ES" sz="1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1.7850497166799699E-2"/>
          <c:y val="0.22761979145416714"/>
          <c:w val="0.95636545137004514"/>
          <c:h val="0.731667725521510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C7-4086-B341-E82FE877B66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C7-4086-B341-E82FE877B66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A83813-2E91-4F83-A629-18DBD901FE64}" type="VALUE">
                      <a:rPr lang="en-US"/>
                      <a:pPr>
                        <a:defRPr/>
                      </a:pPr>
                      <a:t>[VALOR]</a:t>
                    </a:fld>
                    <a:endParaRPr lang="es-ES"/>
                  </a:p>
                </c:rich>
              </c:tx>
              <c:numFmt formatCode="#,##0" sourceLinked="0"/>
              <c:spPr>
                <a:noFill/>
                <a:ln>
                  <a:solidFill>
                    <a:schemeClr val="accent6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C7-4086-B341-E82FE877B668}"/>
                </c:ext>
              </c:extLst>
            </c:dLbl>
            <c:dLbl>
              <c:idx val="2"/>
              <c:layout>
                <c:manualLayout>
                  <c:x val="0"/>
                  <c:y val="-4.4413617844715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C7-4086-B341-E82FE877B668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1.278</a:t>
                    </a:r>
                    <a:endParaRPr lang="en-US" dirty="0"/>
                  </a:p>
                </c:rich>
              </c:tx>
              <c:numFmt formatCode="#,##0" sourceLinked="0"/>
              <c:spPr>
                <a:noFill/>
                <a:ln>
                  <a:solidFill>
                    <a:schemeClr val="accent6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C7-4086-B341-E82FE877B668}"/>
                </c:ext>
              </c:extLst>
            </c:dLbl>
            <c:numFmt formatCode="#,##0" sourceLinked="0"/>
            <c:spPr>
              <a:noFill/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'[Desviaciones presupuestarias.xlsx]Hoja1'!$G$14:$G$25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2019*</c:v>
                </c:pt>
                <c:pt idx="10">
                  <c:v>2020*</c:v>
                </c:pt>
                <c:pt idx="11">
                  <c:v>2021</c:v>
                </c:pt>
              </c:strCache>
            </c:strRef>
          </c:cat>
          <c:val>
            <c:numRef>
              <c:f>'[Desviaciones presupuestarias.xlsx]Hoja1'!$H$14:$H$25</c:f>
              <c:numCache>
                <c:formatCode>0</c:formatCode>
                <c:ptCount val="12"/>
                <c:pt idx="0">
                  <c:v>4214.2369999999937</c:v>
                </c:pt>
                <c:pt idx="1">
                  <c:v>-3172.0059999999939</c:v>
                </c:pt>
                <c:pt idx="2">
                  <c:v>-159.41800000000512</c:v>
                </c:pt>
                <c:pt idx="3">
                  <c:v>-9012.6270000000368</c:v>
                </c:pt>
                <c:pt idx="4">
                  <c:v>-4762.6590000000142</c:v>
                </c:pt>
                <c:pt idx="5">
                  <c:v>-4102.3579999999783</c:v>
                </c:pt>
                <c:pt idx="6">
                  <c:v>-7271.4800000000105</c:v>
                </c:pt>
                <c:pt idx="7">
                  <c:v>-7012.45100000003</c:v>
                </c:pt>
                <c:pt idx="8">
                  <c:v>-1330.0349999999744</c:v>
                </c:pt>
                <c:pt idx="11">
                  <c:v>1275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C7-4086-B341-E82FE877B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8880991"/>
        <c:axId val="1668888063"/>
      </c:barChart>
      <c:dateAx>
        <c:axId val="166888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68888063"/>
        <c:crosses val="autoZero"/>
        <c:auto val="0"/>
        <c:lblOffset val="100"/>
        <c:baseTimeUnit val="days"/>
      </c:dateAx>
      <c:valAx>
        <c:axId val="1668888063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668880991"/>
        <c:crossesAt val="1"/>
        <c:crossBetween val="between"/>
      </c:valAx>
      <c:spPr>
        <a:solidFill>
          <a:srgbClr val="4472C4">
            <a:lumMod val="20000"/>
            <a:lumOff val="80000"/>
          </a:srgb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4472C4">
        <a:lumMod val="20000"/>
        <a:lumOff val="80000"/>
      </a:srgbClr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7.8703703703703706E-2"/>
          <c:w val="0.93888888888888888"/>
          <c:h val="0.813896908719743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492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AA-4119-9343-142C872B9F2B}"/>
              </c:ext>
            </c:extLst>
          </c:dPt>
          <c:dPt>
            <c:idx val="1"/>
            <c:invertIfNegative val="0"/>
            <c:bubble3D val="0"/>
            <c:spPr>
              <a:solidFill>
                <a:srgbClr val="14BC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AA-4119-9343-142C872B9F2B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AA-4119-9343-142C872B9F2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AA-4119-9343-142C872B9F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'11 (2)'!$P$7:$Q$7</c:f>
              <c:numCache>
                <c:formatCode>0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'11 (2)'!$F$8:$G$8</c:f>
              <c:numCache>
                <c:formatCode>#,##0</c:formatCode>
                <c:ptCount val="2"/>
                <c:pt idx="0">
                  <c:v>195149</c:v>
                </c:pt>
                <c:pt idx="1">
                  <c:v>233897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AA-4119-9343-142C872B9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6339280"/>
        <c:axId val="153634011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'11 (2)'!$P$7:$Q$7</c15:sqref>
                        </c15:formulaRef>
                      </c:ext>
                    </c:extLst>
                    <c:numCache>
                      <c:formatCode>0</c:formatCode>
                      <c:ptCount val="2"/>
                      <c:pt idx="0">
                        <c:v>2020</c:v>
                      </c:pt>
                      <c:pt idx="1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'11 (2)'!$F$8:$G$8</c15:sqref>
                        </c15:formulaRef>
                      </c:ext>
                    </c:extLst>
                    <c:numCache>
                      <c:formatCode>#,##0</c:formatCode>
                      <c:ptCount val="2"/>
                      <c:pt idx="0">
                        <c:v>195149</c:v>
                      </c:pt>
                      <c:pt idx="1">
                        <c:v>233897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AFAA-4119-9343-142C872B9F2B}"/>
                  </c:ext>
                </c:extLst>
              </c15:ser>
            </c15:filteredBarSeries>
          </c:ext>
        </c:extLst>
      </c:barChart>
      <c:catAx>
        <c:axId val="153633928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36340112"/>
        <c:crosses val="autoZero"/>
        <c:auto val="1"/>
        <c:lblAlgn val="ctr"/>
        <c:lblOffset val="100"/>
        <c:noMultiLvlLbl val="0"/>
      </c:catAx>
      <c:valAx>
        <c:axId val="1536340112"/>
        <c:scaling>
          <c:orientation val="minMax"/>
          <c:max val="350000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153633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7.8703703703703706E-2"/>
          <c:w val="0.93888888888888888"/>
          <c:h val="0.813896908719743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492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4E-458F-B2C9-A6813A04270D}"/>
              </c:ext>
            </c:extLst>
          </c:dPt>
          <c:dPt>
            <c:idx val="1"/>
            <c:invertIfNegative val="0"/>
            <c:bubble3D val="0"/>
            <c:spPr>
              <a:solidFill>
                <a:srgbClr val="14BC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4E-458F-B2C9-A6813A04270D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4E-458F-B2C9-A6813A04270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4E-458F-B2C9-A6813A042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'11 (2)'!$P$7:$Q$7</c:f>
              <c:numCache>
                <c:formatCode>0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'11 (2)'!$F$17:$G$17</c:f>
              <c:numCache>
                <c:formatCode>#,##0</c:formatCode>
                <c:ptCount val="2"/>
                <c:pt idx="0">
                  <c:v>281500</c:v>
                </c:pt>
                <c:pt idx="1">
                  <c:v>307328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4E-458F-B2C9-A6813A042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6339280"/>
        <c:axId val="1536340112"/>
        <c:extLst/>
      </c:barChart>
      <c:catAx>
        <c:axId val="153633928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36340112"/>
        <c:crosses val="autoZero"/>
        <c:auto val="1"/>
        <c:lblAlgn val="ctr"/>
        <c:lblOffset val="100"/>
        <c:noMultiLvlLbl val="0"/>
      </c:catAx>
      <c:valAx>
        <c:axId val="1536340112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153633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888888888888888E-2"/>
          <c:y val="5.6397872334756453E-3"/>
          <c:w val="0.93888888888888888"/>
          <c:h val="0.937962340431767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0126559"/>
        <c:axId val="720118239"/>
      </c:barChart>
      <c:catAx>
        <c:axId val="7201265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0118239"/>
        <c:crosses val="autoZero"/>
        <c:auto val="1"/>
        <c:lblAlgn val="ctr"/>
        <c:lblOffset val="100"/>
        <c:noMultiLvlLbl val="0"/>
      </c:catAx>
      <c:valAx>
        <c:axId val="720118239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720126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7.8703703703703706E-2"/>
          <c:w val="0.93888888888888888"/>
          <c:h val="0.813896908719743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492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16-4DF6-B82E-07131C30A53A}"/>
              </c:ext>
            </c:extLst>
          </c:dPt>
          <c:dPt>
            <c:idx val="1"/>
            <c:invertIfNegative val="0"/>
            <c:bubble3D val="0"/>
            <c:spPr>
              <a:solidFill>
                <a:srgbClr val="14BC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16-4DF6-B82E-07131C30A53A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16-4DF6-B82E-07131C30A53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16-4DF6-B82E-07131C30A5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'40'!$F$7:$G$7</c:f>
              <c:numCache>
                <c:formatCode>0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'40'!$F$8:$G$8</c:f>
              <c:numCache>
                <c:formatCode>#,##0</c:formatCode>
                <c:ptCount val="2"/>
                <c:pt idx="0">
                  <c:v>191024</c:v>
                </c:pt>
                <c:pt idx="1">
                  <c:v>204049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16-4DF6-B82E-07131C30A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6339280"/>
        <c:axId val="1536340112"/>
      </c:barChart>
      <c:catAx>
        <c:axId val="153633928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36340112"/>
        <c:crosses val="autoZero"/>
        <c:auto val="1"/>
        <c:lblAlgn val="ctr"/>
        <c:lblOffset val="100"/>
        <c:noMultiLvlLbl val="0"/>
      </c:catAx>
      <c:valAx>
        <c:axId val="1536340112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153633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7.8703703703703706E-2"/>
          <c:w val="0.93888888888888888"/>
          <c:h val="0.813896908719743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492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19-4AA8-8662-0B5EDBF917FF}"/>
              </c:ext>
            </c:extLst>
          </c:dPt>
          <c:dPt>
            <c:idx val="1"/>
            <c:invertIfNegative val="0"/>
            <c:bubble3D val="0"/>
            <c:spPr>
              <a:solidFill>
                <a:srgbClr val="14BC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19-4AA8-8662-0B5EDBF917F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19-4AA8-8662-0B5EDBF917F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19-4AA8-8662-0B5EDBF91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'17'!$F$7:$G$7</c:f>
              <c:numCache>
                <c:formatCode>0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'40'!$F$17:$G$17</c:f>
              <c:numCache>
                <c:formatCode>#,##0_ ;\-#,##0\ </c:formatCode>
                <c:ptCount val="2"/>
                <c:pt idx="0">
                  <c:v>220368</c:v>
                </c:pt>
                <c:pt idx="1">
                  <c:v>216374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19-4AA8-8662-0B5EDBF91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6339280"/>
        <c:axId val="1536340112"/>
      </c:barChart>
      <c:catAx>
        <c:axId val="153633928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36340112"/>
        <c:crosses val="autoZero"/>
        <c:auto val="1"/>
        <c:lblAlgn val="ctr"/>
        <c:lblOffset val="100"/>
        <c:noMultiLvlLbl val="0"/>
      </c:catAx>
      <c:valAx>
        <c:axId val="1536340112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_ ;\-#,##0\ " sourceLinked="1"/>
        <c:majorTickMark val="out"/>
        <c:minorTickMark val="none"/>
        <c:tickLblPos val="nextTo"/>
        <c:crossAx val="153633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3744625382122042"/>
          <c:w val="0.93888888888888888"/>
          <c:h val="0.744151125173629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492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7A-4E98-BC70-34AB202D1BD3}"/>
              </c:ext>
            </c:extLst>
          </c:dPt>
          <c:dPt>
            <c:idx val="1"/>
            <c:invertIfNegative val="0"/>
            <c:bubble3D val="0"/>
            <c:spPr>
              <a:solidFill>
                <a:srgbClr val="14BC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7A-4E98-BC70-34AB202D1BD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7A-4E98-BC70-34AB202D1BD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7A-4E98-BC70-34AB202D1B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'17'!$F$7:$G$7</c:f>
              <c:numCache>
                <c:formatCode>0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'17'!$F$8:$G$8</c:f>
              <c:numCache>
                <c:formatCode>#,##0</c:formatCode>
                <c:ptCount val="2"/>
                <c:pt idx="0">
                  <c:v>204325</c:v>
                </c:pt>
                <c:pt idx="1">
                  <c:v>223997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7A-4E98-BC70-34AB202D1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6339280"/>
        <c:axId val="1536340112"/>
      </c:barChart>
      <c:catAx>
        <c:axId val="153633928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36340112"/>
        <c:crosses val="autoZero"/>
        <c:auto val="1"/>
        <c:lblAlgn val="ctr"/>
        <c:lblOffset val="100"/>
        <c:noMultiLvlLbl val="0"/>
      </c:catAx>
      <c:valAx>
        <c:axId val="1536340112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153633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0.43615</cdr:x>
      <cdr:y>0.18589</cdr:y>
    </cdr:from>
    <cdr:to>
      <cdr:x>0.53018</cdr:x>
      <cdr:y>0.48346</cdr:y>
    </cdr:to>
    <cdr:grpSp>
      <cdr:nvGrpSpPr>
        <cdr:cNvPr id="5" name="object 36">
          <a:extLst xmlns:a="http://schemas.openxmlformats.org/drawingml/2006/main">
            <a:ext uri="{FF2B5EF4-FFF2-40B4-BE49-F238E27FC236}">
              <a16:creationId xmlns:a16="http://schemas.microsoft.com/office/drawing/2014/main" id="{DE13CC30-4323-4DA9-A550-76AB4CA83D04}"/>
            </a:ext>
          </a:extLst>
        </cdr:cNvPr>
        <cdr:cNvGrpSpPr/>
      </cdr:nvGrpSpPr>
      <cdr:grpSpPr>
        <a:xfrm xmlns:a="http://schemas.openxmlformats.org/drawingml/2006/main">
          <a:off x="1994078" y="329808"/>
          <a:ext cx="429905" cy="527952"/>
          <a:chOff x="7280148" y="1947672"/>
          <a:chExt cx="429895" cy="708660"/>
        </a:xfrm>
      </cdr:grpSpPr>
      <cdr:sp macro="" textlink="">
        <cdr:nvSpPr>
          <cdr:cNvPr id="6" name="object 37"/>
          <cdr:cNvSpPr/>
        </cdr:nvSpPr>
        <cdr:spPr>
          <a:xfrm xmlns:a="http://schemas.openxmlformats.org/drawingml/2006/main">
            <a:off x="7280148" y="1947672"/>
            <a:ext cx="429895" cy="708660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429895" h="708660">
                <a:moveTo>
                  <a:pt x="214884" y="0"/>
                </a:moveTo>
                <a:lnTo>
                  <a:pt x="0" y="214884"/>
                </a:lnTo>
                <a:lnTo>
                  <a:pt x="107442" y="214884"/>
                </a:lnTo>
                <a:lnTo>
                  <a:pt x="107442" y="708660"/>
                </a:lnTo>
                <a:lnTo>
                  <a:pt x="322326" y="708660"/>
                </a:lnTo>
                <a:lnTo>
                  <a:pt x="322326" y="214884"/>
                </a:lnTo>
                <a:lnTo>
                  <a:pt x="429768" y="214884"/>
                </a:lnTo>
                <a:lnTo>
                  <a:pt x="214884" y="0"/>
                </a:lnTo>
                <a:close/>
              </a:path>
            </a:pathLst>
          </a:custGeom>
          <a:solidFill xmlns:a="http://schemas.openxmlformats.org/drawingml/2006/main">
            <a:srgbClr val="2DB84A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cdr:txBody>
      </cdr:sp>
      <cdr:sp macro="" textlink="">
        <cdr:nvSpPr>
          <cdr:cNvPr id="7" name="object 38"/>
          <cdr:cNvSpPr/>
        </cdr:nvSpPr>
        <cdr:spPr>
          <a:xfrm xmlns:a="http://schemas.openxmlformats.org/drawingml/2006/main">
            <a:off x="7280148" y="1947672"/>
            <a:ext cx="429895" cy="708660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429895" h="708660">
                <a:moveTo>
                  <a:pt x="0" y="214884"/>
                </a:moveTo>
                <a:lnTo>
                  <a:pt x="214884" y="0"/>
                </a:lnTo>
                <a:lnTo>
                  <a:pt x="429768" y="214884"/>
                </a:lnTo>
                <a:lnTo>
                  <a:pt x="322326" y="214884"/>
                </a:lnTo>
                <a:lnTo>
                  <a:pt x="322326" y="708660"/>
                </a:lnTo>
                <a:lnTo>
                  <a:pt x="107442" y="708660"/>
                </a:lnTo>
                <a:lnTo>
                  <a:pt x="107442" y="214884"/>
                </a:lnTo>
                <a:lnTo>
                  <a:pt x="0" y="214884"/>
                </a:lnTo>
                <a:close/>
              </a:path>
            </a:pathLst>
          </a:custGeom>
          <a:ln xmlns:a="http://schemas.openxmlformats.org/drawingml/2006/main" w="12192">
            <a:solidFill>
              <a:srgbClr val="2DB84A"/>
            </a:solidFill>
          </a:ln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0.45278</cdr:x>
      <cdr:y>0.5149</cdr:y>
    </cdr:from>
    <cdr:to>
      <cdr:x>0.54722</cdr:x>
      <cdr:y>0.74277</cdr:y>
    </cdr:to>
    <cdr:sp macro="" textlink="">
      <cdr:nvSpPr>
        <cdr:cNvPr id="2" name="object 9"/>
        <cdr:cNvSpPr/>
      </cdr:nvSpPr>
      <cdr:spPr>
        <a:xfrm xmlns:a="http://schemas.openxmlformats.org/drawingml/2006/main" flipV="1">
          <a:off x="2070110" y="1430187"/>
          <a:ext cx="431780" cy="632934"/>
        </a:xfrm>
        <a:custGeom xmlns:a="http://schemas.openxmlformats.org/drawingml/2006/main">
          <a:avLst/>
          <a:gdLst/>
          <a:ahLst/>
          <a:cxnLst/>
          <a:rect l="l" t="t" r="r" b="b"/>
          <a:pathLst>
            <a:path w="431800" h="707389">
              <a:moveTo>
                <a:pt x="323469" y="0"/>
              </a:moveTo>
              <a:lnTo>
                <a:pt x="107823" y="0"/>
              </a:lnTo>
              <a:lnTo>
                <a:pt x="107823" y="491489"/>
              </a:lnTo>
              <a:lnTo>
                <a:pt x="0" y="491489"/>
              </a:lnTo>
              <a:lnTo>
                <a:pt x="215646" y="707135"/>
              </a:lnTo>
              <a:lnTo>
                <a:pt x="431292" y="491489"/>
              </a:lnTo>
              <a:lnTo>
                <a:pt x="323469" y="491489"/>
              </a:lnTo>
              <a:lnTo>
                <a:pt x="323469" y="0"/>
              </a:lnTo>
              <a:close/>
            </a:path>
          </a:pathLst>
        </a:custGeom>
        <a:solidFill xmlns:a="http://schemas.openxmlformats.org/drawingml/2006/main">
          <a:srgbClr val="669900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0.42141</cdr:x>
      <cdr:y>0.36837</cdr:y>
    </cdr:from>
    <cdr:to>
      <cdr:x>0.57047</cdr:x>
      <cdr:y>0.47272</cdr:y>
    </cdr:to>
    <cdr:sp macro="" textlink="">
      <cdr:nvSpPr>
        <cdr:cNvPr id="4" name="object 29"/>
        <cdr:cNvSpPr txBox="1"/>
      </cdr:nvSpPr>
      <cdr:spPr>
        <a:xfrm xmlns:a="http://schemas.openxmlformats.org/drawingml/2006/main">
          <a:off x="1926686" y="1023199"/>
          <a:ext cx="681493" cy="289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0"/>
            </a:spcBef>
          </a:pPr>
          <a:r>
            <a:rPr sz="1800" b="1" dirty="0" smtClean="0">
              <a:solidFill>
                <a:srgbClr val="006FC0"/>
              </a:solidFill>
              <a:latin typeface="Arial"/>
              <a:cs typeface="Arial"/>
            </a:rPr>
            <a:t>+</a:t>
          </a:r>
          <a:r>
            <a:rPr lang="es-ES" b="1" spc="-45" dirty="0" smtClean="0">
              <a:solidFill>
                <a:srgbClr val="006FC0"/>
              </a:solidFill>
              <a:latin typeface="Arial"/>
              <a:cs typeface="Arial"/>
            </a:rPr>
            <a:t>9,6%</a:t>
          </a:r>
          <a:endParaRPr sz="1800" dirty="0">
            <a:latin typeface="Arial"/>
            <a:cs typeface="Arial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0.35794</cdr:x>
      <cdr:y>0.76415</cdr:y>
    </cdr:from>
    <cdr:to>
      <cdr:x>0.64252</cdr:x>
      <cdr:y>0.87066</cdr:y>
    </cdr:to>
    <cdr:sp macro="" textlink="">
      <cdr:nvSpPr>
        <cdr:cNvPr id="2" name="object 29"/>
        <cdr:cNvSpPr txBox="1"/>
      </cdr:nvSpPr>
      <cdr:spPr>
        <a:xfrm xmlns:a="http://schemas.openxmlformats.org/drawingml/2006/main">
          <a:off x="1636483" y="2150158"/>
          <a:ext cx="1301115" cy="299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0"/>
            </a:spcBef>
          </a:pPr>
          <a:r>
            <a:rPr sz="1800" b="1" dirty="0">
              <a:solidFill>
                <a:srgbClr val="006FC0"/>
              </a:solidFill>
              <a:latin typeface="Arial"/>
              <a:cs typeface="Arial"/>
            </a:rPr>
            <a:t>+</a:t>
          </a:r>
          <a:r>
            <a:rPr sz="1800" b="1" spc="-45" dirty="0">
              <a:solidFill>
                <a:srgbClr val="006FC0"/>
              </a:solidFill>
              <a:latin typeface="Arial"/>
              <a:cs typeface="Arial"/>
            </a:rPr>
            <a:t> </a:t>
          </a:r>
          <a:r>
            <a:rPr sz="1800" b="1" spc="-10" dirty="0" smtClean="0">
              <a:solidFill>
                <a:srgbClr val="006FC0"/>
              </a:solidFill>
              <a:latin typeface="Arial"/>
              <a:cs typeface="Arial"/>
            </a:rPr>
            <a:t>1</a:t>
          </a:r>
          <a:r>
            <a:rPr lang="es-ES" sz="1800" b="1" spc="-10" dirty="0" smtClean="0">
              <a:solidFill>
                <a:srgbClr val="006FC0"/>
              </a:solidFill>
              <a:latin typeface="Arial"/>
              <a:cs typeface="Arial"/>
            </a:rPr>
            <a:t>7</a:t>
          </a:r>
          <a:r>
            <a:rPr sz="1800" b="1" spc="-10" dirty="0" smtClean="0">
              <a:solidFill>
                <a:srgbClr val="006FC0"/>
              </a:solidFill>
              <a:latin typeface="Arial"/>
              <a:cs typeface="Arial"/>
            </a:rPr>
            <a:t>.</a:t>
          </a:r>
          <a:r>
            <a:rPr lang="es-ES" sz="1800" b="1" spc="-10" dirty="0" smtClean="0">
              <a:solidFill>
                <a:srgbClr val="006FC0"/>
              </a:solidFill>
              <a:latin typeface="Arial"/>
              <a:cs typeface="Arial"/>
            </a:rPr>
            <a:t>579</a:t>
          </a:r>
          <a:r>
            <a:rPr sz="1800" b="1" spc="-25" dirty="0" smtClean="0">
              <a:solidFill>
                <a:srgbClr val="006FC0"/>
              </a:solidFill>
              <a:latin typeface="Arial"/>
              <a:cs typeface="Arial"/>
            </a:rPr>
            <a:t> </a:t>
          </a:r>
          <a:r>
            <a:rPr sz="1800" b="1" dirty="0">
              <a:solidFill>
                <a:srgbClr val="006FC0"/>
              </a:solidFill>
              <a:latin typeface="Arial"/>
              <a:cs typeface="Arial"/>
            </a:rPr>
            <a:t>M€</a:t>
          </a:r>
          <a:endParaRPr sz="1800" dirty="0"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0.43252</cdr:x>
      <cdr:y>0.38169</cdr:y>
    </cdr:from>
    <cdr:to>
      <cdr:x>0.58158</cdr:x>
      <cdr:y>0.48469</cdr:y>
    </cdr:to>
    <cdr:sp macro="" textlink="">
      <cdr:nvSpPr>
        <cdr:cNvPr id="3" name="object 29"/>
        <cdr:cNvSpPr txBox="1"/>
      </cdr:nvSpPr>
      <cdr:spPr>
        <a:xfrm xmlns:a="http://schemas.openxmlformats.org/drawingml/2006/main">
          <a:off x="1977486" y="1073999"/>
          <a:ext cx="681493" cy="289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0"/>
            </a:spcBef>
          </a:pPr>
          <a:r>
            <a:rPr lang="es-ES" sz="1800" b="1" dirty="0" smtClean="0">
              <a:solidFill>
                <a:srgbClr val="006FC0"/>
              </a:solidFill>
              <a:latin typeface="Arial"/>
              <a:cs typeface="Arial"/>
            </a:rPr>
            <a:t>+8,5%</a:t>
          </a:r>
          <a:endParaRPr sz="1800" dirty="0">
            <a:latin typeface="Arial"/>
            <a:cs typeface="Arial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D2CA2-F6F3-4141-B069-EBBC3FA25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2D557C-E46B-3945-87CD-6B6E1C885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9F4A47-B968-494C-AD4B-1D2977D9B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AABB-F680-46CC-8396-7694EB649B93}" type="datetime1">
              <a:rPr lang="es-ES" smtClean="0"/>
              <a:t>31/03/2022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4A15CC-4349-B446-BFF0-806B78EB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CCAFA6-9097-894A-893B-39000CCB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98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230F0-A648-D446-847E-D12B0B13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39E3DD-B856-014F-A386-5823A3BCB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582102-F128-FB47-AB64-F738B741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6BEF-9149-4F1F-9B8D-F1F3E997A7A9}" type="datetime1">
              <a:rPr lang="es-ES" smtClean="0"/>
              <a:t>31/03/2022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333E6-6C9E-D647-A589-469395DD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C8EFD0-FD16-7246-BDDA-C4DC29E6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45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AD3FC1-40FC-2841-B4F2-A23C3CA54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4642D1-69D9-0948-8BEA-241645F55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1E76CA-9A89-2949-B204-2A79F3C9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03E2-E68D-4E64-9962-1FA291F8ACEE}" type="datetime1">
              <a:rPr lang="es-ES" smtClean="0"/>
              <a:t>31/03/2022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D356B3-8527-CB4E-9FD7-8FA508E1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5F2648-6E95-F346-9F63-4D040509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56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4A6BF-54E2-F749-BA84-21903387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063854-1F5C-0941-B946-8F2123FC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5F7CE7-DE47-0B45-A22A-8495AD5D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A2B9-1C46-4C75-B4FE-C8854E1B4905}" type="datetime1">
              <a:rPr lang="es-ES" smtClean="0"/>
              <a:t>31/03/2022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013BF-AC8E-9E4C-9F03-96DCA7FF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5E8DDE-47F9-5F4C-96F6-47EDC1FB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5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EF526-57F9-6147-9A91-AE0F4973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7EB5EF-5512-8947-ABFD-1E2697E2B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AE39EC-33F6-834E-A952-9382B7D6A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CD9C-2917-4603-BB00-B9975373D869}" type="datetime1">
              <a:rPr lang="es-ES" smtClean="0"/>
              <a:t>31/03/2022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AB3DDD-27F3-FA48-9A0E-51CC4576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70CA6F-5776-B349-AE2D-F8577348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3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C317E-587F-6642-BD27-DC215F073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C1B4BF-61AF-4A41-9765-B93D99FCB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246571-204A-E94E-B790-596B6DB26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406F0F-BB28-3F4F-99D2-ECDB9C85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EDE0-9DC8-4CD4-B82F-7925C989B844}" type="datetime1">
              <a:rPr lang="es-ES" smtClean="0"/>
              <a:t>31/03/2022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340455-5917-1847-B657-B2BACAD9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AEBE5B-6E07-7F41-B743-0A9C344A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49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2594C-FB13-604A-8782-B81DDCC1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217A54-BCEE-0B41-98CB-27A962E74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BF144C-640F-9245-8D39-84FFE9ECA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7B285A-AFE2-0443-922B-EB6E82D92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06D362-36D1-D549-8AAA-4D5ACB864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678DD00-2324-B444-A17A-6F6AF20A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CBAA-B4CD-4CD0-A183-E995A5EAB308}" type="datetime1">
              <a:rPr lang="es-ES" smtClean="0"/>
              <a:t>31/03/2022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2D6F889-AA76-3E40-9C7C-6A6C3D75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3E3727-C9EF-AB48-AED5-C34AF506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05D44-3680-684D-B8D2-AEA1CE96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A3E608-DA0D-5046-8779-7C1574CF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E3D8-C529-43B5-A5B4-77E37689AD07}" type="datetime1">
              <a:rPr lang="es-ES" smtClean="0"/>
              <a:t>31/03/2022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5CBD27-7F84-4A4E-98AF-9B6A0F7D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84145F-6E35-1C4D-9363-CEB4864A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99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07EC45-4134-5742-9D53-64A9451D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DF34-3E9C-4250-AE17-B2CFBACB7E1E}" type="datetime1">
              <a:rPr lang="es-ES" smtClean="0"/>
              <a:t>31/03/2022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626866-912A-154A-BFBD-0FC240BC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600E11-E8BF-CD42-9396-968D1820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36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18F5C-2A5D-1846-8FE9-4E2444B1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B1D47D-2935-024A-BD83-E9C8E93E7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5D9299-559B-DF42-89C7-C814B2224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DE1076-F24B-4240-843A-A8D986E0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4B9B-426F-4A84-B4BC-AFD92DBF630F}" type="datetime1">
              <a:rPr lang="es-ES" smtClean="0"/>
              <a:t>31/03/2022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704E23-CEE7-EF48-A10C-0CD62BA5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B074EA-4AD1-4948-8BB0-A6A9A903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67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EE8B0-F05F-3846-9F22-31EC3919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C7597D-1AE3-9F42-A50D-4D5B20DBB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53B907-852D-454F-939E-85A23BE33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BBFE7A-2E69-CE40-A6BE-625B2A6E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A41-7D11-4323-8CAB-1A83219016DB}" type="datetime1">
              <a:rPr lang="es-ES" smtClean="0"/>
              <a:t>31/03/2022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129E04-5C5E-E044-B8DC-0869B3DC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3E50C3-4BD5-104C-80BF-3C5E5AF6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2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AB8753-6F34-394C-B4A4-DB823004C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86C497-C1ED-7045-B244-B1D94BBB3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4F7081-D87F-864C-A8D7-73DDA5B8E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493D-48C6-4B2A-A9C0-004765E30224}" type="datetime1">
              <a:rPr lang="es-ES" smtClean="0"/>
              <a:t>31/03/2022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F32D97-0FFF-9741-BBCA-882FAFD88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ECBC9D-D036-9844-B990-1CF1ECA51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CB02F-B35D-2D4D-AEFA-9B51DD66E7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9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484354" y="3988091"/>
            <a:ext cx="8862654" cy="2026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Ejecución presupuestaria de las Administraciones Públicas en 2021</a:t>
            </a:r>
          </a:p>
          <a:p>
            <a:pPr algn="ctr"/>
            <a:r>
              <a:rPr lang="es-ES" sz="2167" b="1" dirty="0">
                <a:solidFill>
                  <a:schemeClr val="tx2"/>
                </a:solidFill>
                <a:latin typeface="Arial"/>
                <a:ea typeface="+mj-ea"/>
                <a:cs typeface="Arial"/>
              </a:rPr>
              <a:t/>
            </a:r>
            <a:br>
              <a:rPr lang="es-ES" sz="2167" b="1" dirty="0">
                <a:solidFill>
                  <a:schemeClr val="tx2"/>
                </a:solidFill>
                <a:latin typeface="Arial"/>
                <a:ea typeface="+mj-ea"/>
                <a:cs typeface="Arial"/>
              </a:rPr>
            </a:br>
            <a:r>
              <a:rPr lang="es-ES" sz="2400" b="1" dirty="0">
                <a:solidFill>
                  <a:srgbClr val="0070C0"/>
                </a:solidFill>
                <a:latin typeface="Arial"/>
                <a:ea typeface="+mj-ea"/>
                <a:cs typeface="Arial"/>
              </a:rPr>
              <a:t>31 de marzo de 2022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607" y="1228358"/>
            <a:ext cx="6511092" cy="2371550"/>
          </a:xfrm>
          <a:prstGeom prst="rect">
            <a:avLst/>
          </a:prstGeom>
        </p:spPr>
      </p:pic>
      <p:pic>
        <p:nvPicPr>
          <p:cNvPr id="8" name="image3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0" y="6322695"/>
            <a:ext cx="1855470" cy="5353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7379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86000" y="0"/>
            <a:ext cx="7747907" cy="681487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Presupuestaria de las AAPP 2021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53067" y="681487"/>
            <a:ext cx="9843911" cy="10042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8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 de la Administración Central*</a:t>
            </a:r>
            <a:r>
              <a:rPr lang="es-E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sube para garantizar el Estado del Bienestar y la financiación de CCAA y EELL</a:t>
            </a:r>
            <a:endParaRPr lang="es-E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730254" y="2161591"/>
            <a:ext cx="2509082" cy="928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7073926" y="2113465"/>
            <a:ext cx="2509082" cy="928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3016774" y="2379346"/>
            <a:ext cx="207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281.500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438129" y="2378341"/>
            <a:ext cx="201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307.328 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echa arriba 15"/>
          <p:cNvSpPr/>
          <p:nvPr/>
        </p:nvSpPr>
        <p:spPr>
          <a:xfrm>
            <a:off x="5510594" y="2089644"/>
            <a:ext cx="385011" cy="86902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5911647" y="2287638"/>
            <a:ext cx="1296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+9,2%</a:t>
            </a:r>
            <a:endParaRPr lang="es-ES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669591" y="1689534"/>
            <a:ext cx="2553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7118915" y="1681271"/>
            <a:ext cx="2553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2" name="object 21"/>
          <p:cNvSpPr txBox="1"/>
          <p:nvPr/>
        </p:nvSpPr>
        <p:spPr>
          <a:xfrm>
            <a:off x="1495911" y="3287292"/>
            <a:ext cx="9328084" cy="655307"/>
          </a:xfrm>
          <a:prstGeom prst="rect">
            <a:avLst/>
          </a:prstGeom>
          <a:ln w="19811">
            <a:solidFill>
              <a:srgbClr val="2DB84A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algn="ctr"/>
            <a:r>
              <a:rPr lang="es-ES" sz="2000" b="1" spc="-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TRANSFERENCIAS</a:t>
            </a:r>
            <a:r>
              <a:rPr lang="es-ES" sz="2000" b="1" spc="2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AC a </a:t>
            </a:r>
            <a:r>
              <a:rPr lang="es-ES" sz="2000" b="1" spc="-1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</a:t>
            </a:r>
            <a:r>
              <a:rPr lang="es-ES" sz="2000" b="1" spc="-6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spc="-4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Administraciones suben en </a:t>
            </a:r>
          </a:p>
          <a:p>
            <a:pPr algn="ctr"/>
            <a:r>
              <a:rPr lang="es-ES" sz="2000" b="1" spc="-1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10.631 </a:t>
            </a:r>
            <a:r>
              <a:rPr lang="es-ES" sz="2000" b="1" spc="-1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2000" b="1" spc="-1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s-ES" sz="2000" b="1" spc="-4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hasta los 172.121 millones </a:t>
            </a:r>
            <a:endParaRPr lang="es-ES" sz="2000" dirty="0"/>
          </a:p>
        </p:txBody>
      </p:sp>
      <p:sp>
        <p:nvSpPr>
          <p:cNvPr id="24" name="Rectángulo redondeado 23"/>
          <p:cNvSpPr/>
          <p:nvPr/>
        </p:nvSpPr>
        <p:spPr>
          <a:xfrm>
            <a:off x="1771127" y="4411555"/>
            <a:ext cx="2427708" cy="1479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535" marR="84455">
              <a:lnSpc>
                <a:spcPct val="100000"/>
              </a:lnSpc>
              <a:spcBef>
                <a:spcPts val="695"/>
              </a:spcBef>
              <a:tabLst>
                <a:tab pos="376555" algn="l"/>
                <a:tab pos="377190" algn="l"/>
              </a:tabLst>
            </a:pPr>
            <a:r>
              <a:rPr lang="es-ES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40.719 M€ corresponden a transferencias Fondos de la Seguridad Social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4876800" y="4411555"/>
            <a:ext cx="2415821" cy="1479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170" marR="83820">
              <a:lnSpc>
                <a:spcPct val="100000"/>
              </a:lnSpc>
              <a:spcBef>
                <a:spcPts val="695"/>
              </a:spcBef>
              <a:tabLst>
                <a:tab pos="376555" algn="l"/>
                <a:tab pos="377190" algn="l"/>
              </a:tabLst>
            </a:pPr>
            <a:r>
              <a:rPr lang="es-ES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96.351 </a:t>
            </a:r>
            <a:r>
              <a:rPr lang="es-ES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M€ de transferencias dentro del sistema de financiación de las CCAA y EELL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7970586" y="4408144"/>
            <a:ext cx="2452480" cy="1482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700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35.051 </a:t>
            </a:r>
            <a:r>
              <a:rPr lang="es-ES" sz="17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M€ para CCAA  y EELL de los que </a:t>
            </a:r>
            <a:r>
              <a:rPr lang="es-ES" sz="1700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torno a </a:t>
            </a:r>
            <a:r>
              <a:rPr lang="es-ES" sz="17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21.000 </a:t>
            </a:r>
            <a:r>
              <a:rPr lang="es-ES" sz="1700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ES" sz="17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derivados de </a:t>
            </a:r>
            <a:r>
              <a:rPr lang="es-ES" sz="1700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COVID-19</a:t>
            </a:r>
            <a:endParaRPr lang="es-ES" sz="1700" dirty="0">
              <a:solidFill>
                <a:schemeClr val="bg1"/>
              </a:solidFill>
            </a:endParaRPr>
          </a:p>
        </p:txBody>
      </p:sp>
      <p:sp>
        <p:nvSpPr>
          <p:cNvPr id="30" name="Flecha abajo 29"/>
          <p:cNvSpPr/>
          <p:nvPr/>
        </p:nvSpPr>
        <p:spPr>
          <a:xfrm>
            <a:off x="2671036" y="4087584"/>
            <a:ext cx="627889" cy="246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lecha abajo 30"/>
          <p:cNvSpPr/>
          <p:nvPr/>
        </p:nvSpPr>
        <p:spPr>
          <a:xfrm>
            <a:off x="5655611" y="4087584"/>
            <a:ext cx="627889" cy="267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Flecha abajo 31"/>
          <p:cNvSpPr/>
          <p:nvPr/>
        </p:nvSpPr>
        <p:spPr>
          <a:xfrm>
            <a:off x="8788138" y="4087584"/>
            <a:ext cx="627889" cy="267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2209800" y="6019880"/>
            <a:ext cx="7416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000" b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 8 de cada 10 euros de lucha contra la pandemia se </a:t>
            </a:r>
          </a:p>
          <a:p>
            <a:r>
              <a:rPr lang="es-ES" sz="2000" b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traducen en recursos para Comunidades y Ayuntamientos</a:t>
            </a:r>
            <a:endParaRPr lang="es-ES" sz="2000" b="1" u="sng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322695"/>
            <a:ext cx="1855470" cy="535305"/>
          </a:xfrm>
          <a:prstGeom prst="rect">
            <a:avLst/>
          </a:prstGeom>
          <a:ln/>
        </p:spPr>
      </p:pic>
      <p:sp>
        <p:nvSpPr>
          <p:cNvPr id="28" name="CuadroTexto 27"/>
          <p:cNvSpPr txBox="1"/>
          <p:nvPr/>
        </p:nvSpPr>
        <p:spPr>
          <a:xfrm>
            <a:off x="10328504" y="6045280"/>
            <a:ext cx="2507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Con ayuda financiera</a:t>
            </a:r>
            <a:endParaRPr lang="es-ES" sz="12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4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86000" y="0"/>
            <a:ext cx="7747907" cy="681487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Presupuestaria de las AAPP 2021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8"/>
          <p:cNvSpPr txBox="1"/>
          <p:nvPr/>
        </p:nvSpPr>
        <p:spPr>
          <a:xfrm>
            <a:off x="1738339" y="4576820"/>
            <a:ext cx="4312202" cy="1654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21945" algn="l"/>
                <a:tab pos="322580" algn="l"/>
              </a:tabLst>
              <a:defRPr/>
            </a:pPr>
            <a:r>
              <a:rPr kumimoji="0" lang="es-ES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Impuestos: +21,2%</a:t>
            </a:r>
          </a:p>
          <a:p>
            <a:pPr marL="628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321945" algn="l"/>
                <a:tab pos="322580" algn="l"/>
              </a:tabLst>
              <a:defRPr/>
            </a:pPr>
            <a:r>
              <a:rPr kumimoji="0" lang="es-ES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Impuestos sobre la producción y las</a:t>
            </a:r>
            <a:r>
              <a:rPr kumimoji="0" lang="es-ES" sz="1600" b="0" i="0" u="none" strike="noStrike" kern="1200" cap="none" spc="-5" normalizeH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importaciones</a:t>
            </a:r>
            <a:r>
              <a:rPr kumimoji="0" lang="es-ES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+15,6%</a:t>
            </a:r>
            <a:endParaRPr kumimoji="0" lang="es-ES" sz="1600" b="0" i="0" u="none" strike="noStrike" kern="1200" cap="none" spc="-5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321945" algn="l"/>
                <a:tab pos="322580" algn="l"/>
              </a:tabLst>
              <a:defRPr/>
            </a:pPr>
            <a:r>
              <a:rPr kumimoji="0" lang="es-ES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Impuesto sobre la renta, patrimonio: +29,2</a:t>
            </a:r>
            <a:r>
              <a:rPr kumimoji="0" lang="es-ES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6" name="object 9"/>
          <p:cNvSpPr/>
          <p:nvPr/>
        </p:nvSpPr>
        <p:spPr>
          <a:xfrm flipV="1">
            <a:off x="3472041" y="3207869"/>
            <a:ext cx="431800" cy="632928"/>
          </a:xfrm>
          <a:custGeom>
            <a:avLst/>
            <a:gdLst/>
            <a:ahLst/>
            <a:cxnLst/>
            <a:rect l="l" t="t" r="r" b="b"/>
            <a:pathLst>
              <a:path w="431800" h="707389">
                <a:moveTo>
                  <a:pt x="323469" y="0"/>
                </a:moveTo>
                <a:lnTo>
                  <a:pt x="107823" y="0"/>
                </a:lnTo>
                <a:lnTo>
                  <a:pt x="107823" y="491489"/>
                </a:lnTo>
                <a:lnTo>
                  <a:pt x="0" y="491489"/>
                </a:lnTo>
                <a:lnTo>
                  <a:pt x="215646" y="707135"/>
                </a:lnTo>
                <a:lnTo>
                  <a:pt x="431292" y="491489"/>
                </a:lnTo>
                <a:lnTo>
                  <a:pt x="323469" y="491489"/>
                </a:lnTo>
                <a:lnTo>
                  <a:pt x="323469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4"/>
          <p:cNvSpPr txBox="1"/>
          <p:nvPr/>
        </p:nvSpPr>
        <p:spPr>
          <a:xfrm>
            <a:off x="2122311" y="1617392"/>
            <a:ext cx="34431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FINANCIEROS</a:t>
            </a:r>
            <a:r>
              <a:rPr kumimoji="0" lang="es-ES" sz="18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9"/>
          <p:cNvSpPr txBox="1"/>
          <p:nvPr/>
        </p:nvSpPr>
        <p:spPr>
          <a:xfrm>
            <a:off x="6494309" y="4547851"/>
            <a:ext cx="5323880" cy="21845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945" marR="158750" lvl="0" indent="-30988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21945" algn="l"/>
                <a:tab pos="322580" algn="l"/>
                <a:tab pos="1847214" algn="l"/>
                <a:tab pos="2148840" algn="l"/>
                <a:tab pos="2792095" algn="l"/>
              </a:tabLst>
              <a:defRPr/>
            </a:pPr>
            <a:r>
              <a:rPr kumimoji="0" sz="1600" b="0" u="none" strike="noStrike" kern="1200" cap="none" spc="-7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sz="1600" b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ran</a:t>
            </a:r>
            <a:r>
              <a:rPr kumimoji="0" sz="1600" b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sz="1600" b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sz="1600" b="0" u="none" strike="noStrike" kern="1200" cap="none" spc="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sz="1600" b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  <a:r>
              <a:rPr kumimoji="0" sz="1600" b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kumimoji="0" sz="1600" b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sz="1600" b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sz="1600" b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sz="1600" b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sz="1600" b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sz="1600" b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sz="1600" b="0" u="none" strike="noStrike" kern="1200" cap="none" spc="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sz="1600" b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kumimoji="0" sz="1600" b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sz="1600" b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sz="1600" b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AAPP</a:t>
            </a:r>
            <a:r>
              <a:rPr kumimoji="0" sz="1600" b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s-ES" sz="1600" b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+6,6%</a:t>
            </a:r>
            <a:r>
              <a:rPr kumimoji="0" sz="1600" b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sz="1600" b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(+</a:t>
            </a:r>
            <a:r>
              <a:rPr kumimoji="0" lang="es-ES" sz="1600" b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sz="1600" b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s-ES" sz="1600" b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631</a:t>
            </a:r>
            <a:r>
              <a:rPr kumimoji="0" sz="1600" b="0" u="none" strike="noStrike" kern="1200" cap="none" spc="2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u="none" strike="noStrike" kern="1200" cap="none" spc="2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M€</a:t>
            </a:r>
            <a:r>
              <a:rPr kumimoji="0" lang="es-ES" sz="1600" b="0" u="none" strike="noStrike" kern="1200" cap="none" spc="2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15963" marR="0" lvl="0" indent="-309563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630238" algn="l"/>
                <a:tab pos="715963" algn="l"/>
              </a:tabLst>
              <a:defRPr/>
            </a:pPr>
            <a:r>
              <a:rPr lang="es-ES" sz="1600" spc="-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 a CCAA: 110.538 M€</a:t>
            </a:r>
            <a:endParaRPr kumimoji="0" lang="es-ES" sz="1600" b="0" u="none" strike="noStrike" kern="1200" cap="none" spc="-5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21945" algn="l"/>
                <a:tab pos="322580" algn="l"/>
              </a:tabLst>
              <a:defRPr/>
            </a:pPr>
            <a:r>
              <a:rPr kumimoji="0" sz="1600" b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Prestaciones</a:t>
            </a:r>
            <a:r>
              <a:rPr kumimoji="0" sz="1600" b="0" u="none" strike="noStrike" kern="1200" cap="none" spc="-1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r>
              <a:rPr kumimoji="0" lang="es-ES" sz="1600" b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totales</a:t>
            </a:r>
            <a:r>
              <a:rPr kumimoji="0" sz="1600" b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sz="1600" b="0" u="none" strike="noStrike" kern="1200" cap="none" spc="-2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0" lang="es-ES" sz="1600" b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5,7</a:t>
            </a:r>
            <a:r>
              <a:rPr kumimoji="0" sz="1600" b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kumimoji="0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21945" algn="l"/>
                <a:tab pos="322580" algn="l"/>
              </a:tabLst>
              <a:defRPr/>
            </a:pPr>
            <a:r>
              <a:rPr kumimoji="0" sz="1600" b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Remuneración</a:t>
            </a:r>
            <a:r>
              <a:rPr kumimoji="0" sz="1600" b="0" u="none" strike="noStrike" kern="1200" cap="none" spc="-1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asalariados:</a:t>
            </a:r>
            <a:r>
              <a:rPr kumimoji="0" sz="1600" b="0" u="none" strike="noStrike" kern="1200" cap="none" spc="-3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0" lang="es-ES" sz="1600" b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sz="1600" b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s-ES" sz="1600" b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sz="1600" b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kumimoji="0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21945" algn="l"/>
                <a:tab pos="322580" algn="l"/>
              </a:tabLst>
              <a:defRPr/>
            </a:pPr>
            <a:r>
              <a:rPr kumimoji="0" lang="es-ES" sz="1600" b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Consumos intermedios: +13,5%</a:t>
            </a:r>
            <a:endParaRPr kumimoji="0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21945" algn="l"/>
                <a:tab pos="322580" algn="l"/>
              </a:tabLst>
              <a:defRPr/>
            </a:pPr>
            <a:r>
              <a:rPr kumimoji="0" sz="1600" b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Intereses:</a:t>
            </a:r>
            <a:r>
              <a:rPr kumimoji="0" lang="es-ES" sz="1600" b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1,94% del PIB</a:t>
            </a:r>
            <a:endParaRPr kumimoji="0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1854" y="3938837"/>
            <a:ext cx="125217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+38.748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9"/>
          <p:cNvSpPr txBox="1"/>
          <p:nvPr/>
        </p:nvSpPr>
        <p:spPr>
          <a:xfrm>
            <a:off x="6999111" y="1617392"/>
            <a:ext cx="333315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EMPLEOS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FINANCIEROS</a:t>
            </a:r>
            <a:r>
              <a:rPr kumimoji="0" lang="es-ES" sz="18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32"/>
          <p:cNvSpPr txBox="1"/>
          <p:nvPr/>
        </p:nvSpPr>
        <p:spPr>
          <a:xfrm>
            <a:off x="8142352" y="3924612"/>
            <a:ext cx="12376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s-ES" sz="18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25.828</a:t>
            </a:r>
            <a:r>
              <a:rPr kumimoji="0" sz="1800" b="1" i="0" u="none" strike="noStrike" kern="1200" cap="none" spc="-65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M€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34"/>
          <p:cNvSpPr txBox="1"/>
          <p:nvPr/>
        </p:nvSpPr>
        <p:spPr>
          <a:xfrm>
            <a:off x="8358253" y="2761646"/>
            <a:ext cx="80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s-ES" sz="18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9,2</a:t>
            </a:r>
            <a:r>
              <a:rPr kumimoji="0" sz="18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19"/>
          <p:cNvSpPr txBox="1"/>
          <p:nvPr/>
        </p:nvSpPr>
        <p:spPr>
          <a:xfrm>
            <a:off x="334319" y="900364"/>
            <a:ext cx="11602758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-63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Administración Central: el gasto creció menos que los ingresos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9"/>
          <p:cNvSpPr/>
          <p:nvPr/>
        </p:nvSpPr>
        <p:spPr>
          <a:xfrm flipV="1">
            <a:off x="8545259" y="3176525"/>
            <a:ext cx="431800" cy="632928"/>
          </a:xfrm>
          <a:custGeom>
            <a:avLst/>
            <a:gdLst/>
            <a:ahLst/>
            <a:cxnLst/>
            <a:rect l="l" t="t" r="r" b="b"/>
            <a:pathLst>
              <a:path w="431800" h="707389">
                <a:moveTo>
                  <a:pt x="323469" y="0"/>
                </a:moveTo>
                <a:lnTo>
                  <a:pt x="107823" y="0"/>
                </a:lnTo>
                <a:lnTo>
                  <a:pt x="107823" y="491489"/>
                </a:lnTo>
                <a:lnTo>
                  <a:pt x="0" y="491489"/>
                </a:lnTo>
                <a:lnTo>
                  <a:pt x="215646" y="707135"/>
                </a:lnTo>
                <a:lnTo>
                  <a:pt x="431292" y="491489"/>
                </a:lnTo>
                <a:lnTo>
                  <a:pt x="323469" y="491489"/>
                </a:lnTo>
                <a:lnTo>
                  <a:pt x="323469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age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313307"/>
            <a:ext cx="1855470" cy="535305"/>
          </a:xfrm>
          <a:prstGeom prst="rect">
            <a:avLst/>
          </a:prstGeom>
          <a:ln/>
        </p:spPr>
      </p:pic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4BC371F3-6C3D-4C0B-BFBD-3A4BE2F73B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544902"/>
              </p:ext>
            </p:extLst>
          </p:nvPr>
        </p:nvGraphicFramePr>
        <p:xfrm>
          <a:off x="1534409" y="1826863"/>
          <a:ext cx="4471115" cy="273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object 22"/>
          <p:cNvSpPr txBox="1"/>
          <p:nvPr/>
        </p:nvSpPr>
        <p:spPr>
          <a:xfrm>
            <a:off x="3061854" y="2896350"/>
            <a:ext cx="125217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+19,9</a:t>
            </a:r>
            <a:r>
              <a:rPr kumimoji="0" sz="18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8DFE4A1F-D4AA-4DC2-844E-D5F865080E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127785"/>
              </p:ext>
            </p:extLst>
          </p:nvPr>
        </p:nvGraphicFramePr>
        <p:xfrm>
          <a:off x="6494309" y="1817579"/>
          <a:ext cx="4471115" cy="2756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10332263" y="6105909"/>
            <a:ext cx="2507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Con ayuda financiera</a:t>
            </a:r>
            <a:endParaRPr lang="es-ES" sz="12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49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86000" y="0"/>
            <a:ext cx="7747907" cy="681487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Presupuestaria de las AAPP 2021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object 5"/>
          <p:cNvGrpSpPr/>
          <p:nvPr/>
        </p:nvGrpSpPr>
        <p:grpSpPr>
          <a:xfrm>
            <a:off x="7892795" y="1873367"/>
            <a:ext cx="1854835" cy="1812289"/>
            <a:chOff x="6635495" y="1726692"/>
            <a:chExt cx="1854835" cy="1812289"/>
          </a:xfrm>
        </p:grpSpPr>
        <p:pic>
          <p:nvPicPr>
            <p:cNvPr id="21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35495" y="1726692"/>
              <a:ext cx="1854706" cy="1812035"/>
            </a:xfrm>
            <a:prstGeom prst="rect">
              <a:avLst/>
            </a:prstGeom>
          </p:spPr>
        </p:pic>
        <p:pic>
          <p:nvPicPr>
            <p:cNvPr id="25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55535" y="2197608"/>
              <a:ext cx="1284731" cy="944879"/>
            </a:xfrm>
            <a:prstGeom prst="rect">
              <a:avLst/>
            </a:prstGeom>
          </p:spPr>
        </p:pic>
        <p:sp>
          <p:nvSpPr>
            <p:cNvPr id="27" name="object 8"/>
            <p:cNvSpPr/>
            <p:nvPr/>
          </p:nvSpPr>
          <p:spPr>
            <a:xfrm>
              <a:off x="6661403" y="1752600"/>
              <a:ext cx="1748155" cy="1705610"/>
            </a:xfrm>
            <a:custGeom>
              <a:avLst/>
              <a:gdLst/>
              <a:ahLst/>
              <a:cxnLst/>
              <a:rect l="l" t="t" r="r" b="b"/>
              <a:pathLst>
                <a:path w="1748154" h="1705610">
                  <a:moveTo>
                    <a:pt x="874013" y="0"/>
                  </a:moveTo>
                  <a:lnTo>
                    <a:pt x="826059" y="1261"/>
                  </a:lnTo>
                  <a:lnTo>
                    <a:pt x="778781" y="5003"/>
                  </a:lnTo>
                  <a:lnTo>
                    <a:pt x="732245" y="11160"/>
                  </a:lnTo>
                  <a:lnTo>
                    <a:pt x="686518" y="19667"/>
                  </a:lnTo>
                  <a:lnTo>
                    <a:pt x="641667" y="30458"/>
                  </a:lnTo>
                  <a:lnTo>
                    <a:pt x="597759" y="43470"/>
                  </a:lnTo>
                  <a:lnTo>
                    <a:pt x="554859" y="58637"/>
                  </a:lnTo>
                  <a:lnTo>
                    <a:pt x="513036" y="75893"/>
                  </a:lnTo>
                  <a:lnTo>
                    <a:pt x="472355" y="95175"/>
                  </a:lnTo>
                  <a:lnTo>
                    <a:pt x="432883" y="116416"/>
                  </a:lnTo>
                  <a:lnTo>
                    <a:pt x="394687" y="139552"/>
                  </a:lnTo>
                  <a:lnTo>
                    <a:pt x="357833" y="164518"/>
                  </a:lnTo>
                  <a:lnTo>
                    <a:pt x="322389" y="191249"/>
                  </a:lnTo>
                  <a:lnTo>
                    <a:pt x="288420" y="219680"/>
                  </a:lnTo>
                  <a:lnTo>
                    <a:pt x="255993" y="249745"/>
                  </a:lnTo>
                  <a:lnTo>
                    <a:pt x="225176" y="281380"/>
                  </a:lnTo>
                  <a:lnTo>
                    <a:pt x="196034" y="314520"/>
                  </a:lnTo>
                  <a:lnTo>
                    <a:pt x="168634" y="349099"/>
                  </a:lnTo>
                  <a:lnTo>
                    <a:pt x="143044" y="385053"/>
                  </a:lnTo>
                  <a:lnTo>
                    <a:pt x="119329" y="422317"/>
                  </a:lnTo>
                  <a:lnTo>
                    <a:pt x="97556" y="460825"/>
                  </a:lnTo>
                  <a:lnTo>
                    <a:pt x="77792" y="500513"/>
                  </a:lnTo>
                  <a:lnTo>
                    <a:pt x="60104" y="541315"/>
                  </a:lnTo>
                  <a:lnTo>
                    <a:pt x="44558" y="583167"/>
                  </a:lnTo>
                  <a:lnTo>
                    <a:pt x="31220" y="626004"/>
                  </a:lnTo>
                  <a:lnTo>
                    <a:pt x="20159" y="669760"/>
                  </a:lnTo>
                  <a:lnTo>
                    <a:pt x="11439" y="714370"/>
                  </a:lnTo>
                  <a:lnTo>
                    <a:pt x="5128" y="759770"/>
                  </a:lnTo>
                  <a:lnTo>
                    <a:pt x="1293" y="805894"/>
                  </a:lnTo>
                  <a:lnTo>
                    <a:pt x="0" y="852677"/>
                  </a:lnTo>
                  <a:lnTo>
                    <a:pt x="1293" y="899461"/>
                  </a:lnTo>
                  <a:lnTo>
                    <a:pt x="5128" y="945585"/>
                  </a:lnTo>
                  <a:lnTo>
                    <a:pt x="11439" y="990985"/>
                  </a:lnTo>
                  <a:lnTo>
                    <a:pt x="20159" y="1035595"/>
                  </a:lnTo>
                  <a:lnTo>
                    <a:pt x="31220" y="1079351"/>
                  </a:lnTo>
                  <a:lnTo>
                    <a:pt x="44558" y="1122188"/>
                  </a:lnTo>
                  <a:lnTo>
                    <a:pt x="60104" y="1164040"/>
                  </a:lnTo>
                  <a:lnTo>
                    <a:pt x="77792" y="1204842"/>
                  </a:lnTo>
                  <a:lnTo>
                    <a:pt x="97556" y="1244530"/>
                  </a:lnTo>
                  <a:lnTo>
                    <a:pt x="119329" y="1283038"/>
                  </a:lnTo>
                  <a:lnTo>
                    <a:pt x="143044" y="1320302"/>
                  </a:lnTo>
                  <a:lnTo>
                    <a:pt x="168634" y="1356256"/>
                  </a:lnTo>
                  <a:lnTo>
                    <a:pt x="196034" y="1390835"/>
                  </a:lnTo>
                  <a:lnTo>
                    <a:pt x="225176" y="1423975"/>
                  </a:lnTo>
                  <a:lnTo>
                    <a:pt x="255993" y="1455610"/>
                  </a:lnTo>
                  <a:lnTo>
                    <a:pt x="288420" y="1485675"/>
                  </a:lnTo>
                  <a:lnTo>
                    <a:pt x="322389" y="1514106"/>
                  </a:lnTo>
                  <a:lnTo>
                    <a:pt x="357833" y="1540837"/>
                  </a:lnTo>
                  <a:lnTo>
                    <a:pt x="394687" y="1565803"/>
                  </a:lnTo>
                  <a:lnTo>
                    <a:pt x="432883" y="1588939"/>
                  </a:lnTo>
                  <a:lnTo>
                    <a:pt x="472355" y="1610180"/>
                  </a:lnTo>
                  <a:lnTo>
                    <a:pt x="513036" y="1629462"/>
                  </a:lnTo>
                  <a:lnTo>
                    <a:pt x="554859" y="1646718"/>
                  </a:lnTo>
                  <a:lnTo>
                    <a:pt x="597759" y="1661885"/>
                  </a:lnTo>
                  <a:lnTo>
                    <a:pt x="641667" y="1674897"/>
                  </a:lnTo>
                  <a:lnTo>
                    <a:pt x="686518" y="1685688"/>
                  </a:lnTo>
                  <a:lnTo>
                    <a:pt x="732245" y="1694195"/>
                  </a:lnTo>
                  <a:lnTo>
                    <a:pt x="778781" y="1700352"/>
                  </a:lnTo>
                  <a:lnTo>
                    <a:pt x="826059" y="1704094"/>
                  </a:lnTo>
                  <a:lnTo>
                    <a:pt x="874013" y="1705355"/>
                  </a:lnTo>
                  <a:lnTo>
                    <a:pt x="921968" y="1704094"/>
                  </a:lnTo>
                  <a:lnTo>
                    <a:pt x="969246" y="1700352"/>
                  </a:lnTo>
                  <a:lnTo>
                    <a:pt x="1015782" y="1694195"/>
                  </a:lnTo>
                  <a:lnTo>
                    <a:pt x="1061509" y="1685688"/>
                  </a:lnTo>
                  <a:lnTo>
                    <a:pt x="1106360" y="1674897"/>
                  </a:lnTo>
                  <a:lnTo>
                    <a:pt x="1150268" y="1661885"/>
                  </a:lnTo>
                  <a:lnTo>
                    <a:pt x="1193168" y="1646718"/>
                  </a:lnTo>
                  <a:lnTo>
                    <a:pt x="1234991" y="1629462"/>
                  </a:lnTo>
                  <a:lnTo>
                    <a:pt x="1275672" y="1610180"/>
                  </a:lnTo>
                  <a:lnTo>
                    <a:pt x="1315144" y="1588939"/>
                  </a:lnTo>
                  <a:lnTo>
                    <a:pt x="1353340" y="1565803"/>
                  </a:lnTo>
                  <a:lnTo>
                    <a:pt x="1390194" y="1540837"/>
                  </a:lnTo>
                  <a:lnTo>
                    <a:pt x="1425638" y="1514106"/>
                  </a:lnTo>
                  <a:lnTo>
                    <a:pt x="1459607" y="1485675"/>
                  </a:lnTo>
                  <a:lnTo>
                    <a:pt x="1492034" y="1455610"/>
                  </a:lnTo>
                  <a:lnTo>
                    <a:pt x="1522851" y="1423975"/>
                  </a:lnTo>
                  <a:lnTo>
                    <a:pt x="1551993" y="1390835"/>
                  </a:lnTo>
                  <a:lnTo>
                    <a:pt x="1579393" y="1356256"/>
                  </a:lnTo>
                  <a:lnTo>
                    <a:pt x="1604983" y="1320302"/>
                  </a:lnTo>
                  <a:lnTo>
                    <a:pt x="1628698" y="1283038"/>
                  </a:lnTo>
                  <a:lnTo>
                    <a:pt x="1650471" y="1244530"/>
                  </a:lnTo>
                  <a:lnTo>
                    <a:pt x="1670235" y="1204842"/>
                  </a:lnTo>
                  <a:lnTo>
                    <a:pt x="1687923" y="1164040"/>
                  </a:lnTo>
                  <a:lnTo>
                    <a:pt x="1703469" y="1122188"/>
                  </a:lnTo>
                  <a:lnTo>
                    <a:pt x="1716807" y="1079351"/>
                  </a:lnTo>
                  <a:lnTo>
                    <a:pt x="1727868" y="1035595"/>
                  </a:lnTo>
                  <a:lnTo>
                    <a:pt x="1736588" y="990985"/>
                  </a:lnTo>
                  <a:lnTo>
                    <a:pt x="1742899" y="945585"/>
                  </a:lnTo>
                  <a:lnTo>
                    <a:pt x="1746734" y="899461"/>
                  </a:lnTo>
                  <a:lnTo>
                    <a:pt x="1748027" y="852677"/>
                  </a:lnTo>
                  <a:lnTo>
                    <a:pt x="1746734" y="805894"/>
                  </a:lnTo>
                  <a:lnTo>
                    <a:pt x="1742899" y="759770"/>
                  </a:lnTo>
                  <a:lnTo>
                    <a:pt x="1736588" y="714370"/>
                  </a:lnTo>
                  <a:lnTo>
                    <a:pt x="1727868" y="669760"/>
                  </a:lnTo>
                  <a:lnTo>
                    <a:pt x="1716807" y="626004"/>
                  </a:lnTo>
                  <a:lnTo>
                    <a:pt x="1703469" y="583167"/>
                  </a:lnTo>
                  <a:lnTo>
                    <a:pt x="1687923" y="541315"/>
                  </a:lnTo>
                  <a:lnTo>
                    <a:pt x="1670235" y="500513"/>
                  </a:lnTo>
                  <a:lnTo>
                    <a:pt x="1650471" y="460825"/>
                  </a:lnTo>
                  <a:lnTo>
                    <a:pt x="1628698" y="422317"/>
                  </a:lnTo>
                  <a:lnTo>
                    <a:pt x="1604983" y="385053"/>
                  </a:lnTo>
                  <a:lnTo>
                    <a:pt x="1579393" y="349099"/>
                  </a:lnTo>
                  <a:lnTo>
                    <a:pt x="1551993" y="314520"/>
                  </a:lnTo>
                  <a:lnTo>
                    <a:pt x="1522851" y="281380"/>
                  </a:lnTo>
                  <a:lnTo>
                    <a:pt x="1492034" y="249745"/>
                  </a:lnTo>
                  <a:lnTo>
                    <a:pt x="1459607" y="219680"/>
                  </a:lnTo>
                  <a:lnTo>
                    <a:pt x="1425638" y="191249"/>
                  </a:lnTo>
                  <a:lnTo>
                    <a:pt x="1390194" y="164518"/>
                  </a:lnTo>
                  <a:lnTo>
                    <a:pt x="1353340" y="139552"/>
                  </a:lnTo>
                  <a:lnTo>
                    <a:pt x="1315144" y="116416"/>
                  </a:lnTo>
                  <a:lnTo>
                    <a:pt x="1275672" y="95175"/>
                  </a:lnTo>
                  <a:lnTo>
                    <a:pt x="1234991" y="75893"/>
                  </a:lnTo>
                  <a:lnTo>
                    <a:pt x="1193168" y="58637"/>
                  </a:lnTo>
                  <a:lnTo>
                    <a:pt x="1150268" y="43470"/>
                  </a:lnTo>
                  <a:lnTo>
                    <a:pt x="1106360" y="30458"/>
                  </a:lnTo>
                  <a:lnTo>
                    <a:pt x="1061509" y="19667"/>
                  </a:lnTo>
                  <a:lnTo>
                    <a:pt x="1015782" y="11160"/>
                  </a:lnTo>
                  <a:lnTo>
                    <a:pt x="969246" y="5003"/>
                  </a:lnTo>
                  <a:lnTo>
                    <a:pt x="921968" y="1261"/>
                  </a:lnTo>
                  <a:lnTo>
                    <a:pt x="87401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object 9"/>
          <p:cNvSpPr txBox="1"/>
          <p:nvPr/>
        </p:nvSpPr>
        <p:spPr>
          <a:xfrm>
            <a:off x="8379005" y="2426805"/>
            <a:ext cx="83248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295" marR="5080" lvl="0" indent="-18923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1,0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2% 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PIB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0" name="object 10"/>
          <p:cNvGrpSpPr/>
          <p:nvPr/>
        </p:nvGrpSpPr>
        <p:grpSpPr>
          <a:xfrm>
            <a:off x="5212080" y="2447916"/>
            <a:ext cx="2246630" cy="789608"/>
            <a:chOff x="3954780" y="2301241"/>
            <a:chExt cx="2246630" cy="789608"/>
          </a:xfrm>
        </p:grpSpPr>
        <p:sp>
          <p:nvSpPr>
            <p:cNvPr id="32" name="object 11"/>
            <p:cNvSpPr/>
            <p:nvPr/>
          </p:nvSpPr>
          <p:spPr>
            <a:xfrm>
              <a:off x="3954780" y="2301241"/>
              <a:ext cx="2246630" cy="463550"/>
            </a:xfrm>
            <a:custGeom>
              <a:avLst/>
              <a:gdLst/>
              <a:ahLst/>
              <a:cxnLst/>
              <a:rect l="l" t="t" r="r" b="b"/>
              <a:pathLst>
                <a:path w="2246629" h="463550">
                  <a:moveTo>
                    <a:pt x="2014727" y="0"/>
                  </a:moveTo>
                  <a:lnTo>
                    <a:pt x="2014727" y="115824"/>
                  </a:lnTo>
                  <a:lnTo>
                    <a:pt x="0" y="115824"/>
                  </a:lnTo>
                  <a:lnTo>
                    <a:pt x="0" y="347472"/>
                  </a:lnTo>
                  <a:lnTo>
                    <a:pt x="2014727" y="347472"/>
                  </a:lnTo>
                  <a:lnTo>
                    <a:pt x="2014727" y="463296"/>
                  </a:lnTo>
                  <a:lnTo>
                    <a:pt x="2246376" y="231648"/>
                  </a:lnTo>
                  <a:lnTo>
                    <a:pt x="201472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bject 12"/>
            <p:cNvSpPr/>
            <p:nvPr/>
          </p:nvSpPr>
          <p:spPr>
            <a:xfrm>
              <a:off x="3954780" y="2301241"/>
              <a:ext cx="2246630" cy="463550"/>
            </a:xfrm>
            <a:custGeom>
              <a:avLst/>
              <a:gdLst/>
              <a:ahLst/>
              <a:cxnLst/>
              <a:rect l="l" t="t" r="r" b="b"/>
              <a:pathLst>
                <a:path w="2246629" h="463550">
                  <a:moveTo>
                    <a:pt x="0" y="115824"/>
                  </a:moveTo>
                  <a:lnTo>
                    <a:pt x="2014727" y="115824"/>
                  </a:lnTo>
                  <a:lnTo>
                    <a:pt x="2014727" y="0"/>
                  </a:lnTo>
                  <a:lnTo>
                    <a:pt x="2246376" y="231648"/>
                  </a:lnTo>
                  <a:lnTo>
                    <a:pt x="2014727" y="463296"/>
                  </a:lnTo>
                  <a:lnTo>
                    <a:pt x="2014727" y="347472"/>
                  </a:lnTo>
                  <a:lnTo>
                    <a:pt x="0" y="347472"/>
                  </a:lnTo>
                  <a:lnTo>
                    <a:pt x="0" y="115824"/>
                  </a:lnTo>
                  <a:close/>
                </a:path>
              </a:pathLst>
            </a:custGeom>
            <a:ln w="121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bject 14"/>
            <p:cNvSpPr/>
            <p:nvPr/>
          </p:nvSpPr>
          <p:spPr>
            <a:xfrm rot="10800000">
              <a:off x="4184464" y="2802559"/>
              <a:ext cx="370840" cy="288290"/>
            </a:xfrm>
            <a:custGeom>
              <a:avLst/>
              <a:gdLst/>
              <a:ahLst/>
              <a:cxnLst/>
              <a:rect l="l" t="t" r="r" b="b"/>
              <a:pathLst>
                <a:path w="370839" h="288289">
                  <a:moveTo>
                    <a:pt x="370332" y="288036"/>
                  </a:moveTo>
                  <a:lnTo>
                    <a:pt x="185166" y="0"/>
                  </a:lnTo>
                  <a:lnTo>
                    <a:pt x="0" y="288036"/>
                  </a:lnTo>
                  <a:lnTo>
                    <a:pt x="370332" y="288036"/>
                  </a:lnTo>
                  <a:close/>
                </a:path>
              </a:pathLst>
            </a:custGeom>
            <a:solidFill>
              <a:srgbClr val="00B0F0"/>
            </a:solidFill>
            <a:ln w="121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object 15"/>
          <p:cNvGrpSpPr/>
          <p:nvPr/>
        </p:nvGrpSpPr>
        <p:grpSpPr>
          <a:xfrm rot="10800000">
            <a:off x="5447981" y="2098335"/>
            <a:ext cx="382905" cy="285115"/>
            <a:chOff x="4299203" y="1923288"/>
            <a:chExt cx="382905" cy="285115"/>
          </a:xfrm>
        </p:grpSpPr>
        <p:sp>
          <p:nvSpPr>
            <p:cNvPr id="38" name="object 16"/>
            <p:cNvSpPr/>
            <p:nvPr/>
          </p:nvSpPr>
          <p:spPr>
            <a:xfrm>
              <a:off x="4305299" y="1929384"/>
              <a:ext cx="370840" cy="273050"/>
            </a:xfrm>
            <a:custGeom>
              <a:avLst/>
              <a:gdLst/>
              <a:ahLst/>
              <a:cxnLst/>
              <a:rect l="l" t="t" r="r" b="b"/>
              <a:pathLst>
                <a:path w="370839" h="273050">
                  <a:moveTo>
                    <a:pt x="185166" y="0"/>
                  </a:moveTo>
                  <a:lnTo>
                    <a:pt x="0" y="272796"/>
                  </a:lnTo>
                  <a:lnTo>
                    <a:pt x="370332" y="272796"/>
                  </a:lnTo>
                  <a:lnTo>
                    <a:pt x="18516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bject 17"/>
            <p:cNvSpPr/>
            <p:nvPr/>
          </p:nvSpPr>
          <p:spPr>
            <a:xfrm>
              <a:off x="4305299" y="1929384"/>
              <a:ext cx="370840" cy="273050"/>
            </a:xfrm>
            <a:custGeom>
              <a:avLst/>
              <a:gdLst/>
              <a:ahLst/>
              <a:cxnLst/>
              <a:rect l="l" t="t" r="r" b="b"/>
              <a:pathLst>
                <a:path w="370839" h="273050">
                  <a:moveTo>
                    <a:pt x="370332" y="272796"/>
                  </a:moveTo>
                  <a:lnTo>
                    <a:pt x="185166" y="0"/>
                  </a:lnTo>
                  <a:lnTo>
                    <a:pt x="0" y="272796"/>
                  </a:lnTo>
                  <a:lnTo>
                    <a:pt x="370332" y="272796"/>
                  </a:lnTo>
                  <a:close/>
                </a:path>
              </a:pathLst>
            </a:custGeom>
            <a:ln w="121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object 19"/>
          <p:cNvSpPr txBox="1"/>
          <p:nvPr/>
        </p:nvSpPr>
        <p:spPr>
          <a:xfrm>
            <a:off x="6018403" y="3010896"/>
            <a:ext cx="1104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s-ES" sz="1800" b="1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lang="es-ES" sz="1800" b="1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019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M€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3" name="object 22"/>
          <p:cNvGrpSpPr/>
          <p:nvPr/>
        </p:nvGrpSpPr>
        <p:grpSpPr>
          <a:xfrm>
            <a:off x="2558796" y="1880987"/>
            <a:ext cx="1941830" cy="1801495"/>
            <a:chOff x="1301496" y="1734312"/>
            <a:chExt cx="1941830" cy="1801495"/>
          </a:xfrm>
        </p:grpSpPr>
        <p:pic>
          <p:nvPicPr>
            <p:cNvPr id="44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1496" y="1734312"/>
              <a:ext cx="1941575" cy="1801367"/>
            </a:xfrm>
            <a:prstGeom prst="rect">
              <a:avLst/>
            </a:prstGeom>
          </p:spPr>
        </p:pic>
        <p:pic>
          <p:nvPicPr>
            <p:cNvPr id="45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5732" y="2200655"/>
              <a:ext cx="1284731" cy="944879"/>
            </a:xfrm>
            <a:prstGeom prst="rect">
              <a:avLst/>
            </a:prstGeom>
          </p:spPr>
        </p:pic>
        <p:sp>
          <p:nvSpPr>
            <p:cNvPr id="46" name="object 25"/>
            <p:cNvSpPr/>
            <p:nvPr/>
          </p:nvSpPr>
          <p:spPr>
            <a:xfrm>
              <a:off x="1327404" y="1760219"/>
              <a:ext cx="1835150" cy="1694814"/>
            </a:xfrm>
            <a:custGeom>
              <a:avLst/>
              <a:gdLst/>
              <a:ahLst/>
              <a:cxnLst/>
              <a:rect l="l" t="t" r="r" b="b"/>
              <a:pathLst>
                <a:path w="1835150" h="1694814">
                  <a:moveTo>
                    <a:pt x="917447" y="0"/>
                  </a:moveTo>
                  <a:lnTo>
                    <a:pt x="867110" y="1253"/>
                  </a:lnTo>
                  <a:lnTo>
                    <a:pt x="817482" y="4972"/>
                  </a:lnTo>
                  <a:lnTo>
                    <a:pt x="768633" y="11090"/>
                  </a:lnTo>
                  <a:lnTo>
                    <a:pt x="720634" y="19544"/>
                  </a:lnTo>
                  <a:lnTo>
                    <a:pt x="673554" y="30268"/>
                  </a:lnTo>
                  <a:lnTo>
                    <a:pt x="627463" y="43198"/>
                  </a:lnTo>
                  <a:lnTo>
                    <a:pt x="582432" y="58270"/>
                  </a:lnTo>
                  <a:lnTo>
                    <a:pt x="538530" y="75419"/>
                  </a:lnTo>
                  <a:lnTo>
                    <a:pt x="495828" y="94580"/>
                  </a:lnTo>
                  <a:lnTo>
                    <a:pt x="454394" y="115688"/>
                  </a:lnTo>
                  <a:lnTo>
                    <a:pt x="414300" y="138680"/>
                  </a:lnTo>
                  <a:lnTo>
                    <a:pt x="375615" y="163489"/>
                  </a:lnTo>
                  <a:lnTo>
                    <a:pt x="338409" y="190053"/>
                  </a:lnTo>
                  <a:lnTo>
                    <a:pt x="302752" y="218306"/>
                  </a:lnTo>
                  <a:lnTo>
                    <a:pt x="268714" y="248183"/>
                  </a:lnTo>
                  <a:lnTo>
                    <a:pt x="236365" y="279620"/>
                  </a:lnTo>
                  <a:lnTo>
                    <a:pt x="205775" y="312552"/>
                  </a:lnTo>
                  <a:lnTo>
                    <a:pt x="177014" y="346916"/>
                  </a:lnTo>
                  <a:lnTo>
                    <a:pt x="150152" y="382645"/>
                  </a:lnTo>
                  <a:lnTo>
                    <a:pt x="125258" y="419675"/>
                  </a:lnTo>
                  <a:lnTo>
                    <a:pt x="102403" y="457943"/>
                  </a:lnTo>
                  <a:lnTo>
                    <a:pt x="81658" y="497382"/>
                  </a:lnTo>
                  <a:lnTo>
                    <a:pt x="63090" y="537929"/>
                  </a:lnTo>
                  <a:lnTo>
                    <a:pt x="46772" y="579519"/>
                  </a:lnTo>
                  <a:lnTo>
                    <a:pt x="32772" y="622088"/>
                  </a:lnTo>
                  <a:lnTo>
                    <a:pt x="21160" y="665570"/>
                  </a:lnTo>
                  <a:lnTo>
                    <a:pt x="12007" y="709901"/>
                  </a:lnTo>
                  <a:lnTo>
                    <a:pt x="5383" y="755017"/>
                  </a:lnTo>
                  <a:lnTo>
                    <a:pt x="1357" y="800853"/>
                  </a:lnTo>
                  <a:lnTo>
                    <a:pt x="0" y="847343"/>
                  </a:lnTo>
                  <a:lnTo>
                    <a:pt x="1357" y="893834"/>
                  </a:lnTo>
                  <a:lnTo>
                    <a:pt x="5383" y="939670"/>
                  </a:lnTo>
                  <a:lnTo>
                    <a:pt x="12007" y="984786"/>
                  </a:lnTo>
                  <a:lnTo>
                    <a:pt x="21160" y="1029117"/>
                  </a:lnTo>
                  <a:lnTo>
                    <a:pt x="32772" y="1072599"/>
                  </a:lnTo>
                  <a:lnTo>
                    <a:pt x="46772" y="1115168"/>
                  </a:lnTo>
                  <a:lnTo>
                    <a:pt x="63090" y="1156758"/>
                  </a:lnTo>
                  <a:lnTo>
                    <a:pt x="81658" y="1197305"/>
                  </a:lnTo>
                  <a:lnTo>
                    <a:pt x="102403" y="1236744"/>
                  </a:lnTo>
                  <a:lnTo>
                    <a:pt x="125258" y="1275012"/>
                  </a:lnTo>
                  <a:lnTo>
                    <a:pt x="150152" y="1312042"/>
                  </a:lnTo>
                  <a:lnTo>
                    <a:pt x="177014" y="1347771"/>
                  </a:lnTo>
                  <a:lnTo>
                    <a:pt x="205775" y="1382135"/>
                  </a:lnTo>
                  <a:lnTo>
                    <a:pt x="236365" y="1415067"/>
                  </a:lnTo>
                  <a:lnTo>
                    <a:pt x="268714" y="1446504"/>
                  </a:lnTo>
                  <a:lnTo>
                    <a:pt x="302752" y="1476381"/>
                  </a:lnTo>
                  <a:lnTo>
                    <a:pt x="338409" y="1504634"/>
                  </a:lnTo>
                  <a:lnTo>
                    <a:pt x="375615" y="1531198"/>
                  </a:lnTo>
                  <a:lnTo>
                    <a:pt x="414300" y="1556007"/>
                  </a:lnTo>
                  <a:lnTo>
                    <a:pt x="454394" y="1578999"/>
                  </a:lnTo>
                  <a:lnTo>
                    <a:pt x="495828" y="1600107"/>
                  </a:lnTo>
                  <a:lnTo>
                    <a:pt x="538530" y="1619268"/>
                  </a:lnTo>
                  <a:lnTo>
                    <a:pt x="582432" y="1636417"/>
                  </a:lnTo>
                  <a:lnTo>
                    <a:pt x="627463" y="1651489"/>
                  </a:lnTo>
                  <a:lnTo>
                    <a:pt x="673554" y="1664419"/>
                  </a:lnTo>
                  <a:lnTo>
                    <a:pt x="720634" y="1675143"/>
                  </a:lnTo>
                  <a:lnTo>
                    <a:pt x="768633" y="1683597"/>
                  </a:lnTo>
                  <a:lnTo>
                    <a:pt x="817482" y="1689715"/>
                  </a:lnTo>
                  <a:lnTo>
                    <a:pt x="867110" y="1693434"/>
                  </a:lnTo>
                  <a:lnTo>
                    <a:pt x="917447" y="1694687"/>
                  </a:lnTo>
                  <a:lnTo>
                    <a:pt x="967785" y="1693434"/>
                  </a:lnTo>
                  <a:lnTo>
                    <a:pt x="1017413" y="1689715"/>
                  </a:lnTo>
                  <a:lnTo>
                    <a:pt x="1066262" y="1683597"/>
                  </a:lnTo>
                  <a:lnTo>
                    <a:pt x="1114261" y="1675143"/>
                  </a:lnTo>
                  <a:lnTo>
                    <a:pt x="1161341" y="1664419"/>
                  </a:lnTo>
                  <a:lnTo>
                    <a:pt x="1207432" y="1651489"/>
                  </a:lnTo>
                  <a:lnTo>
                    <a:pt x="1252463" y="1636417"/>
                  </a:lnTo>
                  <a:lnTo>
                    <a:pt x="1296365" y="1619268"/>
                  </a:lnTo>
                  <a:lnTo>
                    <a:pt x="1339067" y="1600107"/>
                  </a:lnTo>
                  <a:lnTo>
                    <a:pt x="1380501" y="1578999"/>
                  </a:lnTo>
                  <a:lnTo>
                    <a:pt x="1420595" y="1556007"/>
                  </a:lnTo>
                  <a:lnTo>
                    <a:pt x="1459280" y="1531198"/>
                  </a:lnTo>
                  <a:lnTo>
                    <a:pt x="1496486" y="1504634"/>
                  </a:lnTo>
                  <a:lnTo>
                    <a:pt x="1532143" y="1476381"/>
                  </a:lnTo>
                  <a:lnTo>
                    <a:pt x="1566181" y="1446504"/>
                  </a:lnTo>
                  <a:lnTo>
                    <a:pt x="1598530" y="1415067"/>
                  </a:lnTo>
                  <a:lnTo>
                    <a:pt x="1629120" y="1382135"/>
                  </a:lnTo>
                  <a:lnTo>
                    <a:pt x="1657881" y="1347771"/>
                  </a:lnTo>
                  <a:lnTo>
                    <a:pt x="1684743" y="1312042"/>
                  </a:lnTo>
                  <a:lnTo>
                    <a:pt x="1709637" y="1275012"/>
                  </a:lnTo>
                  <a:lnTo>
                    <a:pt x="1732492" y="1236744"/>
                  </a:lnTo>
                  <a:lnTo>
                    <a:pt x="1753237" y="1197305"/>
                  </a:lnTo>
                  <a:lnTo>
                    <a:pt x="1771805" y="1156758"/>
                  </a:lnTo>
                  <a:lnTo>
                    <a:pt x="1788123" y="1115168"/>
                  </a:lnTo>
                  <a:lnTo>
                    <a:pt x="1802123" y="1072599"/>
                  </a:lnTo>
                  <a:lnTo>
                    <a:pt x="1813735" y="1029117"/>
                  </a:lnTo>
                  <a:lnTo>
                    <a:pt x="1822888" y="984786"/>
                  </a:lnTo>
                  <a:lnTo>
                    <a:pt x="1829512" y="939670"/>
                  </a:lnTo>
                  <a:lnTo>
                    <a:pt x="1833538" y="893834"/>
                  </a:lnTo>
                  <a:lnTo>
                    <a:pt x="1834895" y="847343"/>
                  </a:lnTo>
                  <a:lnTo>
                    <a:pt x="1833538" y="800853"/>
                  </a:lnTo>
                  <a:lnTo>
                    <a:pt x="1829512" y="755017"/>
                  </a:lnTo>
                  <a:lnTo>
                    <a:pt x="1822888" y="709901"/>
                  </a:lnTo>
                  <a:lnTo>
                    <a:pt x="1813735" y="665570"/>
                  </a:lnTo>
                  <a:lnTo>
                    <a:pt x="1802123" y="622088"/>
                  </a:lnTo>
                  <a:lnTo>
                    <a:pt x="1788123" y="579519"/>
                  </a:lnTo>
                  <a:lnTo>
                    <a:pt x="1771805" y="537929"/>
                  </a:lnTo>
                  <a:lnTo>
                    <a:pt x="1753237" y="497382"/>
                  </a:lnTo>
                  <a:lnTo>
                    <a:pt x="1732492" y="457943"/>
                  </a:lnTo>
                  <a:lnTo>
                    <a:pt x="1709637" y="419675"/>
                  </a:lnTo>
                  <a:lnTo>
                    <a:pt x="1684743" y="382645"/>
                  </a:lnTo>
                  <a:lnTo>
                    <a:pt x="1657881" y="346916"/>
                  </a:lnTo>
                  <a:lnTo>
                    <a:pt x="1629120" y="312552"/>
                  </a:lnTo>
                  <a:lnTo>
                    <a:pt x="1598530" y="279620"/>
                  </a:lnTo>
                  <a:lnTo>
                    <a:pt x="1566181" y="248183"/>
                  </a:lnTo>
                  <a:lnTo>
                    <a:pt x="1532143" y="218306"/>
                  </a:lnTo>
                  <a:lnTo>
                    <a:pt x="1496486" y="190053"/>
                  </a:lnTo>
                  <a:lnTo>
                    <a:pt x="1459280" y="163489"/>
                  </a:lnTo>
                  <a:lnTo>
                    <a:pt x="1420595" y="138680"/>
                  </a:lnTo>
                  <a:lnTo>
                    <a:pt x="1380501" y="115688"/>
                  </a:lnTo>
                  <a:lnTo>
                    <a:pt x="1339067" y="94580"/>
                  </a:lnTo>
                  <a:lnTo>
                    <a:pt x="1296365" y="75419"/>
                  </a:lnTo>
                  <a:lnTo>
                    <a:pt x="1252463" y="58270"/>
                  </a:lnTo>
                  <a:lnTo>
                    <a:pt x="1207432" y="43198"/>
                  </a:lnTo>
                  <a:lnTo>
                    <a:pt x="1161341" y="30268"/>
                  </a:lnTo>
                  <a:lnTo>
                    <a:pt x="1114261" y="19544"/>
                  </a:lnTo>
                  <a:lnTo>
                    <a:pt x="1066262" y="11090"/>
                  </a:lnTo>
                  <a:lnTo>
                    <a:pt x="1017413" y="4972"/>
                  </a:lnTo>
                  <a:lnTo>
                    <a:pt x="967785" y="1253"/>
                  </a:lnTo>
                  <a:lnTo>
                    <a:pt x="91744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object 26"/>
          <p:cNvSpPr txBox="1"/>
          <p:nvPr/>
        </p:nvSpPr>
        <p:spPr>
          <a:xfrm>
            <a:off x="3088679" y="2429079"/>
            <a:ext cx="83248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295" marR="5080" lvl="0" indent="-18923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es-ES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2% 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PIB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28"/>
          <p:cNvSpPr txBox="1"/>
          <p:nvPr/>
        </p:nvSpPr>
        <p:spPr>
          <a:xfrm>
            <a:off x="2558796" y="4009486"/>
            <a:ext cx="7108062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1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Necesidad</a:t>
            </a:r>
            <a:r>
              <a:rPr kumimoji="0" sz="1200" b="1" i="0" u="none" strike="noStrike" kern="1200" cap="none" spc="7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(-)</a:t>
            </a:r>
            <a:r>
              <a:rPr kumimoji="0" sz="1200" b="1" i="0" u="none" strike="noStrike" kern="1200" cap="none" spc="4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sz="1200" b="1" i="0" u="none" strike="noStrike" kern="1200" cap="none" spc="7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capacidad</a:t>
            </a:r>
            <a:r>
              <a:rPr kumimoji="0" sz="1200" b="1" i="0" u="none" strike="noStrike" kern="1200" cap="none" spc="7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(+)</a:t>
            </a:r>
            <a:r>
              <a:rPr kumimoji="0" sz="1200" b="1" i="0" u="none" strike="noStrike" kern="1200" cap="none" spc="4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</a:t>
            </a:r>
            <a:r>
              <a:rPr kumimoji="0" sz="1200" b="1" i="0" u="none" strike="noStrike" kern="1200" cap="none" spc="3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financiación</a:t>
            </a:r>
            <a:r>
              <a:rPr kumimoji="0" sz="1200" b="1" i="0" u="none" strike="noStrike" kern="1200" cap="none" spc="7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</a:t>
            </a:r>
            <a:r>
              <a:rPr kumimoji="0" sz="1200" b="1" i="0" u="none" strike="noStrike" kern="1200" cap="none" spc="3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Fondos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</a:t>
            </a:r>
            <a:r>
              <a:rPr kumimoji="0" sz="1200" b="1" i="0" u="none" strike="noStrike" kern="1200" cap="none" spc="3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</a:t>
            </a:r>
            <a:r>
              <a:rPr kumimoji="0" sz="1200" b="1" i="0" u="none" strike="noStrike" kern="1200" cap="none" spc="4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Seguridad</a:t>
            </a:r>
            <a:r>
              <a:rPr kumimoji="0" sz="1200" b="1" i="0" u="none" strike="noStrike" kern="1200" cap="none" spc="7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</a:t>
            </a:r>
            <a:r>
              <a:rPr kumimoji="0" sz="1200" b="1" i="0" u="none" strike="noStrike" kern="1200" cap="none" spc="4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-202</a:t>
            </a:r>
            <a: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3088679" y="1583561"/>
            <a:ext cx="82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8273900" y="1583561"/>
            <a:ext cx="109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graphicFrame>
        <p:nvGraphicFramePr>
          <p:cNvPr id="51" name="Tabla 50"/>
          <p:cNvGraphicFramePr>
            <a:graphicFrameLocks noGrp="1"/>
          </p:cNvGraphicFramePr>
          <p:nvPr>
            <p:extLst/>
          </p:nvPr>
        </p:nvGraphicFramePr>
        <p:xfrm>
          <a:off x="2584704" y="4521407"/>
          <a:ext cx="7082154" cy="1722521"/>
        </p:xfrm>
        <a:graphic>
          <a:graphicData uri="http://schemas.openxmlformats.org/drawingml/2006/table">
            <a:tbl>
              <a:tblPr/>
              <a:tblGrid>
                <a:gridCol w="3050276">
                  <a:extLst>
                    <a:ext uri="{9D8B030D-6E8A-4147-A177-3AD203B41FA5}">
                      <a16:colId xmlns:a16="http://schemas.microsoft.com/office/drawing/2014/main" val="2965807410"/>
                    </a:ext>
                  </a:extLst>
                </a:gridCol>
                <a:gridCol w="624656">
                  <a:extLst>
                    <a:ext uri="{9D8B030D-6E8A-4147-A177-3AD203B41FA5}">
                      <a16:colId xmlns:a16="http://schemas.microsoft.com/office/drawing/2014/main" val="2976569660"/>
                    </a:ext>
                  </a:extLst>
                </a:gridCol>
                <a:gridCol w="624656">
                  <a:extLst>
                    <a:ext uri="{9D8B030D-6E8A-4147-A177-3AD203B41FA5}">
                      <a16:colId xmlns:a16="http://schemas.microsoft.com/office/drawing/2014/main" val="2436845875"/>
                    </a:ext>
                  </a:extLst>
                </a:gridCol>
                <a:gridCol w="575983">
                  <a:extLst>
                    <a:ext uri="{9D8B030D-6E8A-4147-A177-3AD203B41FA5}">
                      <a16:colId xmlns:a16="http://schemas.microsoft.com/office/drawing/2014/main" val="3503517662"/>
                    </a:ext>
                  </a:extLst>
                </a:gridCol>
                <a:gridCol w="543533">
                  <a:extLst>
                    <a:ext uri="{9D8B030D-6E8A-4147-A177-3AD203B41FA5}">
                      <a16:colId xmlns:a16="http://schemas.microsoft.com/office/drawing/2014/main" val="617464091"/>
                    </a:ext>
                  </a:extLst>
                </a:gridCol>
                <a:gridCol w="632770">
                  <a:extLst>
                    <a:ext uri="{9D8B030D-6E8A-4147-A177-3AD203B41FA5}">
                      <a16:colId xmlns:a16="http://schemas.microsoft.com/office/drawing/2014/main" val="436841004"/>
                    </a:ext>
                  </a:extLst>
                </a:gridCol>
                <a:gridCol w="535421">
                  <a:extLst>
                    <a:ext uri="{9D8B030D-6E8A-4147-A177-3AD203B41FA5}">
                      <a16:colId xmlns:a16="http://schemas.microsoft.com/office/drawing/2014/main" val="2549271502"/>
                    </a:ext>
                  </a:extLst>
                </a:gridCol>
                <a:gridCol w="494859">
                  <a:extLst>
                    <a:ext uri="{9D8B030D-6E8A-4147-A177-3AD203B41FA5}">
                      <a16:colId xmlns:a16="http://schemas.microsoft.com/office/drawing/2014/main" val="1704709257"/>
                    </a:ext>
                  </a:extLst>
                </a:gridCol>
              </a:tblGrid>
              <a:tr h="276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Subsectores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Millones €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% del PIB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Variación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263196"/>
                  </a:ext>
                </a:extLst>
              </a:tr>
              <a:tr h="2763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Millones €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p.p. PIB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306358"/>
                  </a:ext>
                </a:extLst>
              </a:tr>
              <a:tr h="276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Fondos de Seguridad Social</a:t>
                      </a:r>
                    </a:p>
                  </a:txBody>
                  <a:tcPr marL="5376" marR="5376" marT="537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-29.344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-12.325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-2,62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-1,02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17.019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-58,0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718869"/>
                  </a:ext>
                </a:extLst>
              </a:tr>
              <a:tr h="276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Sistema de la Seguridad Social</a:t>
                      </a:r>
                    </a:p>
                  </a:txBody>
                  <a:tcPr marL="5376" marR="5376" marT="537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1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-15.260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1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-11.536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-1,36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-0,96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1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3.724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-24,4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354010"/>
                  </a:ext>
                </a:extLst>
              </a:tr>
              <a:tr h="276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Servicio Público de Empleo Estatal</a:t>
                      </a:r>
                    </a:p>
                  </a:txBody>
                  <a:tcPr marL="5376" marR="5376" marT="537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1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-14.234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1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-900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-1,27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-0,07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1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13.334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-93,7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24463"/>
                  </a:ext>
                </a:extLst>
              </a:tr>
              <a:tr h="276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Fondo de Garantía Salarial</a:t>
                      </a:r>
                    </a:p>
                  </a:txBody>
                  <a:tcPr marL="5376" marR="5376" marT="537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1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1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1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-26,0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700829"/>
                  </a:ext>
                </a:extLst>
              </a:tr>
            </a:tbl>
          </a:graphicData>
        </a:graphic>
      </p:graphicFrame>
      <p:sp>
        <p:nvSpPr>
          <p:cNvPr id="52" name="object 19"/>
          <p:cNvSpPr txBox="1"/>
          <p:nvPr/>
        </p:nvSpPr>
        <p:spPr>
          <a:xfrm>
            <a:off x="5992826" y="2151866"/>
            <a:ext cx="142461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s-ES" sz="18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,59 pp PIB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19"/>
          <p:cNvSpPr txBox="1"/>
          <p:nvPr/>
        </p:nvSpPr>
        <p:spPr>
          <a:xfrm>
            <a:off x="164958" y="884358"/>
            <a:ext cx="11832302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-63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 Fondos de la Seguridad Social bajan su déficit en 17.019 M€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4" name="image3.png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0" y="6322695"/>
            <a:ext cx="1855470" cy="5353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44957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86000" y="0"/>
            <a:ext cx="7747907" cy="681487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Presupuestaria de las AAPP 2021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860303" y="64310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31"/>
          <p:cNvSpPr txBox="1"/>
          <p:nvPr/>
        </p:nvSpPr>
        <p:spPr>
          <a:xfrm>
            <a:off x="6636777" y="4754834"/>
            <a:ext cx="4566228" cy="209480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21945" algn="l"/>
                <a:tab pos="32258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Prestaciones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r>
              <a:rPr kumimoji="0" lang="es-ES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totales</a:t>
            </a:r>
            <a:r>
              <a:rPr kumimoji="0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sz="16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-1.702 M€</a:t>
            </a:r>
            <a:r>
              <a:rPr lang="es-ES" sz="1600" spc="-1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21945" algn="l"/>
                <a:tab pos="322580" algn="l"/>
              </a:tabLst>
              <a:defRPr/>
            </a:pPr>
            <a:r>
              <a:rPr kumimoji="0" lang="es-ES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Subvenciones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kern="1200" cap="none" spc="-4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-4.585</a:t>
            </a:r>
            <a:r>
              <a:rPr kumimoji="0" lang="es-ES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M€.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5080" lvl="1" indent="-287020" algn="just">
              <a:spcBef>
                <a:spcPts val="695"/>
              </a:spcBef>
              <a:buFont typeface="Wingdings"/>
              <a:buChar char=""/>
              <a:tabLst>
                <a:tab pos="756920" algn="l"/>
                <a:tab pos="1737360" algn="l"/>
                <a:tab pos="2569210" algn="l"/>
                <a:tab pos="2859405" algn="l"/>
                <a:tab pos="3191510" algn="l"/>
              </a:tabLst>
            </a:pPr>
            <a:r>
              <a:rPr kumimoji="0" lang="es-ES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Ambos</a:t>
            </a:r>
            <a:r>
              <a:rPr kumimoji="0" lang="es-ES" sz="1600" b="0" i="0" u="none" strike="noStrike" kern="1200" cap="none" spc="-5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kern="1200" cap="none" spc="-5" normalizeH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caídas se registran </a:t>
            </a:r>
            <a:r>
              <a:rPr kumimoji="0" lang="es-ES" sz="1600" b="0" i="0" u="none" strike="noStrike" kern="1200" cap="none" spc="-5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gracias </a:t>
            </a:r>
            <a:r>
              <a:rPr kumimoji="0" lang="es-ES" sz="1600" b="0" i="0" u="none" strike="noStrike" kern="1200" cap="none" spc="-5" normalizeH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 menor gasto en prestaciones COVID, derivado de la recuperación económica</a:t>
            </a:r>
          </a:p>
          <a:p>
            <a:pPr marL="756285" marR="5080" lvl="1" indent="-287020" algn="just">
              <a:spcBef>
                <a:spcPts val="695"/>
              </a:spcBef>
              <a:buFont typeface="Wingdings"/>
              <a:buChar char=""/>
              <a:tabLst>
                <a:tab pos="756920" algn="l"/>
                <a:tab pos="1737360" algn="l"/>
                <a:tab pos="2569210" algn="l"/>
                <a:tab pos="2859405" algn="l"/>
                <a:tab pos="3191510" algn="l"/>
              </a:tabLst>
            </a:pPr>
            <a:r>
              <a:rPr lang="es-ES" sz="1600" spc="-5" baseline="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gasto COVID ha bajado de 27.831 </a:t>
            </a:r>
            <a:r>
              <a:rPr lang="es-ES" sz="1600" spc="-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600" spc="-5" baseline="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M€ en 2020 a 10.496 M€ en 2021 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787042"/>
              </p:ext>
            </p:extLst>
          </p:nvPr>
        </p:nvGraphicFramePr>
        <p:xfrm>
          <a:off x="1601814" y="2585499"/>
          <a:ext cx="4572000" cy="1774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8457769" y="3537338"/>
            <a:ext cx="1237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3.9</a:t>
            </a:r>
            <a:r>
              <a:rPr kumimoji="0" lang="es-ES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94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M€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25"/>
          <p:cNvSpPr txBox="1"/>
          <p:nvPr/>
        </p:nvSpPr>
        <p:spPr>
          <a:xfrm>
            <a:off x="1919111" y="1590070"/>
            <a:ext cx="33320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FINANCIEROS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29"/>
          <p:cNvSpPr txBox="1"/>
          <p:nvPr/>
        </p:nvSpPr>
        <p:spPr>
          <a:xfrm>
            <a:off x="1285692" y="7054074"/>
            <a:ext cx="7327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Fuente:</a:t>
            </a:r>
            <a:r>
              <a:rPr kumimoji="0" sz="1050" b="0" i="0" u="none" strike="noStrike" kern="1200" cap="none" spc="-5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IGAE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30"/>
          <p:cNvSpPr txBox="1"/>
          <p:nvPr/>
        </p:nvSpPr>
        <p:spPr>
          <a:xfrm>
            <a:off x="1586454" y="4775155"/>
            <a:ext cx="4871496" cy="184858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21945" algn="l"/>
                <a:tab pos="322580" algn="l"/>
              </a:tabLst>
              <a:defRPr/>
            </a:pPr>
            <a:r>
              <a:rPr kumimoji="0" lang="es-ES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Cotizaciones Sociales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kern="1200" cap="none" spc="-3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+10.280 M</a:t>
            </a:r>
            <a:r>
              <a:rPr kumimoji="0" lang="es-ES" sz="1600" b="0" i="0" u="none" strike="noStrike" kern="1200" cap="none" spc="-3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€,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0" lang="es-ES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s-ES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21945" algn="l"/>
                <a:tab pos="32258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Transferencias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otras</a:t>
            </a:r>
            <a:r>
              <a:rPr kumimoji="0" sz="1600" b="0" i="0" u="none" strike="noStrike" kern="1200" cap="none" spc="-6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AAPP: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kumimoji="0" lang="es-ES" sz="1600" b="0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733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kern="1200" cap="none" spc="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s-ES" sz="16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marR="508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541338" algn="l"/>
              </a:tabLst>
              <a:defRPr/>
            </a:pPr>
            <a:r>
              <a:rPr kumimoji="0" lang="es-ES" sz="16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40.700</a:t>
            </a:r>
            <a:r>
              <a:rPr kumimoji="0" sz="1600" b="0" i="0" u="none" strike="noStrike" kern="1200" cap="none" spc="17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sz="1600" b="0" i="0" u="none" strike="noStrike" kern="1200" cap="none" spc="-715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kumimoji="0" sz="1600" b="0" i="0" u="none" strike="noStrike" kern="1200" cap="none" spc="165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kern="1200" cap="none" spc="165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kern="1200" cap="none" spc="165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 la Administración Central </a:t>
            </a:r>
          </a:p>
          <a:p>
            <a:pPr marL="288925" marR="508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541338" algn="l"/>
              </a:tabLst>
              <a:defRPr/>
            </a:pPr>
            <a:r>
              <a:rPr lang="es-ES" sz="1600" spc="165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es-ES" sz="1600" b="0" i="0" u="none" strike="noStrike" kern="1200" cap="none" spc="165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la Seguridad</a:t>
            </a:r>
            <a:r>
              <a:rPr kumimoji="0" lang="es-ES" sz="1600" b="0" i="0" u="none" strike="noStrike" kern="1200" cap="none" spc="165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Social (+7,2%)</a:t>
            </a:r>
          </a:p>
          <a:p>
            <a:pPr marL="631825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541338" algn="l"/>
              </a:tabLst>
              <a:defRPr/>
            </a:pPr>
            <a:r>
              <a:rPr lang="es-ES" sz="1600" spc="-1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dotación del IMV pasa a 3.017 M€ en 2021</a:t>
            </a:r>
          </a:p>
          <a:p>
            <a:pPr marL="631825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541338" algn="l"/>
              </a:tabLst>
              <a:defRPr/>
            </a:pPr>
            <a:r>
              <a:rPr kumimoji="0" lang="es-ES" sz="16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partida</a:t>
            </a:r>
            <a:r>
              <a:rPr kumimoji="0" lang="es-ES" sz="1600" b="0" i="0" u="none" strike="noStrike" kern="1200" cap="none" spc="-1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para dependencia sube un 44%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35"/>
          <p:cNvSpPr txBox="1"/>
          <p:nvPr/>
        </p:nvSpPr>
        <p:spPr>
          <a:xfrm>
            <a:off x="3484905" y="2576418"/>
            <a:ext cx="80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s-ES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lang="es-ES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8" name="object 36"/>
          <p:cNvGrpSpPr/>
          <p:nvPr/>
        </p:nvGrpSpPr>
        <p:grpSpPr>
          <a:xfrm flipV="1">
            <a:off x="8633354" y="2906588"/>
            <a:ext cx="441959" cy="636125"/>
            <a:chOff x="7274052" y="1941576"/>
            <a:chExt cx="441959" cy="721360"/>
          </a:xfrm>
        </p:grpSpPr>
        <p:sp>
          <p:nvSpPr>
            <p:cNvPr id="20" name="object 37"/>
            <p:cNvSpPr/>
            <p:nvPr/>
          </p:nvSpPr>
          <p:spPr>
            <a:xfrm>
              <a:off x="7280148" y="1947672"/>
              <a:ext cx="429895" cy="708660"/>
            </a:xfrm>
            <a:custGeom>
              <a:avLst/>
              <a:gdLst/>
              <a:ahLst/>
              <a:cxnLst/>
              <a:rect l="l" t="t" r="r" b="b"/>
              <a:pathLst>
                <a:path w="429895" h="708660">
                  <a:moveTo>
                    <a:pt x="214884" y="0"/>
                  </a:moveTo>
                  <a:lnTo>
                    <a:pt x="0" y="214884"/>
                  </a:lnTo>
                  <a:lnTo>
                    <a:pt x="107442" y="214884"/>
                  </a:lnTo>
                  <a:lnTo>
                    <a:pt x="107442" y="708660"/>
                  </a:lnTo>
                  <a:lnTo>
                    <a:pt x="322326" y="708660"/>
                  </a:lnTo>
                  <a:lnTo>
                    <a:pt x="322326" y="214884"/>
                  </a:lnTo>
                  <a:lnTo>
                    <a:pt x="429768" y="214884"/>
                  </a:lnTo>
                  <a:lnTo>
                    <a:pt x="214884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38"/>
            <p:cNvSpPr/>
            <p:nvPr/>
          </p:nvSpPr>
          <p:spPr>
            <a:xfrm>
              <a:off x="7280148" y="1947672"/>
              <a:ext cx="429895" cy="708660"/>
            </a:xfrm>
            <a:custGeom>
              <a:avLst/>
              <a:gdLst/>
              <a:ahLst/>
              <a:cxnLst/>
              <a:rect l="l" t="t" r="r" b="b"/>
              <a:pathLst>
                <a:path w="429895" h="708660">
                  <a:moveTo>
                    <a:pt x="0" y="214884"/>
                  </a:moveTo>
                  <a:lnTo>
                    <a:pt x="214884" y="0"/>
                  </a:lnTo>
                  <a:lnTo>
                    <a:pt x="429768" y="214884"/>
                  </a:lnTo>
                  <a:lnTo>
                    <a:pt x="322326" y="214884"/>
                  </a:lnTo>
                  <a:lnTo>
                    <a:pt x="322326" y="708660"/>
                  </a:lnTo>
                  <a:lnTo>
                    <a:pt x="107442" y="708660"/>
                  </a:lnTo>
                  <a:lnTo>
                    <a:pt x="107442" y="214884"/>
                  </a:lnTo>
                  <a:lnTo>
                    <a:pt x="0" y="214884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object 39"/>
          <p:cNvSpPr txBox="1"/>
          <p:nvPr/>
        </p:nvSpPr>
        <p:spPr>
          <a:xfrm>
            <a:off x="8516983" y="2576418"/>
            <a:ext cx="80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spc="-10" dirty="0">
                <a:solidFill>
                  <a:srgbClr val="006FC0"/>
                </a:solidFill>
                <a:latin typeface="Arial"/>
                <a:cs typeface="Arial"/>
              </a:rPr>
              <a:t>-1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lang="es-ES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41"/>
          <p:cNvSpPr txBox="1"/>
          <p:nvPr/>
        </p:nvSpPr>
        <p:spPr>
          <a:xfrm>
            <a:off x="3269004" y="3542714"/>
            <a:ext cx="1237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s-ES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</a:t>
            </a:r>
            <a:r>
              <a:rPr kumimoji="0" lang="es-ES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025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M€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1"/>
          <p:cNvSpPr txBox="1"/>
          <p:nvPr/>
        </p:nvSpPr>
        <p:spPr>
          <a:xfrm>
            <a:off x="9076577" y="1903510"/>
            <a:ext cx="47180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10176645" y="6966446"/>
            <a:ext cx="201295" cy="14922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ts val="1019"/>
              </a:lnSpc>
            </a:pPr>
            <a:fld id="{81D60167-4931-47E6-BA6A-407CBD079E47}" type="slidenum">
              <a:rPr lang="es-ES" spc="10" smtClean="0"/>
              <a:t>13</a:t>
            </a:fld>
            <a:endParaRPr lang="es-ES" spc="10" dirty="0"/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4661B570-C15F-4CB6-96E3-A41FC693F6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59999"/>
              </p:ext>
            </p:extLst>
          </p:nvPr>
        </p:nvGraphicFramePr>
        <p:xfrm>
          <a:off x="1581952" y="19397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99A129CC-B214-4AC5-A387-C930D3FF86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423896"/>
              </p:ext>
            </p:extLst>
          </p:nvPr>
        </p:nvGraphicFramePr>
        <p:xfrm>
          <a:off x="6636777" y="1958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5" name="object 9"/>
          <p:cNvSpPr txBox="1"/>
          <p:nvPr/>
        </p:nvSpPr>
        <p:spPr>
          <a:xfrm>
            <a:off x="7365882" y="1529576"/>
            <a:ext cx="3313407" cy="363561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9539" marR="0" lvl="0" indent="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EMPLEOS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FINANCIEROS</a:t>
            </a:r>
            <a:endParaRPr kumimoji="0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19"/>
          <p:cNvSpPr txBox="1"/>
          <p:nvPr/>
        </p:nvSpPr>
        <p:spPr>
          <a:xfrm>
            <a:off x="1104900" y="852811"/>
            <a:ext cx="1009810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-635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cs typeface="Arial"/>
              </a:rPr>
              <a:t>Factores </a:t>
            </a:r>
            <a:r>
              <a:rPr lang="es-ES" sz="2800" b="1" spc="-5" dirty="0" smtClean="0">
                <a:solidFill>
                  <a:srgbClr val="2D75B6"/>
                </a:solidFill>
                <a:latin typeface="Arial"/>
                <a:cs typeface="Arial"/>
              </a:rPr>
              <a:t>de mejoría en los Fondos</a:t>
            </a:r>
            <a:r>
              <a:rPr kumimoji="0" lang="es-ES" sz="28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cs typeface="Arial"/>
              </a:rPr>
              <a:t> de la Seguridad Social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9" name="image3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0" y="6303601"/>
            <a:ext cx="1855470" cy="5353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41617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86000" y="0"/>
            <a:ext cx="7747907" cy="681487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Presupuestaria de las AAPP 2021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8379005" y="2426805"/>
            <a:ext cx="83248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295" marR="5080" lvl="0" indent="-18923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1,0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2% 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PIB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4" name="object 4"/>
          <p:cNvGrpSpPr/>
          <p:nvPr/>
        </p:nvGrpSpPr>
        <p:grpSpPr>
          <a:xfrm>
            <a:off x="7748576" y="3483404"/>
            <a:ext cx="2120265" cy="2065020"/>
            <a:chOff x="6655307" y="2031492"/>
            <a:chExt cx="2120265" cy="2065020"/>
          </a:xfrm>
        </p:grpSpPr>
        <p:pic>
          <p:nvPicPr>
            <p:cNvPr id="40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5307" y="2031492"/>
              <a:ext cx="2119883" cy="2065019"/>
            </a:xfrm>
            <a:prstGeom prst="rect">
              <a:avLst/>
            </a:prstGeom>
          </p:spPr>
        </p:pic>
        <p:pic>
          <p:nvPicPr>
            <p:cNvPr id="42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09459" y="2628900"/>
              <a:ext cx="1284731" cy="944879"/>
            </a:xfrm>
            <a:prstGeom prst="rect">
              <a:avLst/>
            </a:prstGeom>
          </p:spPr>
        </p:pic>
        <p:sp>
          <p:nvSpPr>
            <p:cNvPr id="54" name="object 7"/>
            <p:cNvSpPr/>
            <p:nvPr/>
          </p:nvSpPr>
          <p:spPr>
            <a:xfrm>
              <a:off x="6681215" y="2057400"/>
              <a:ext cx="2013585" cy="1958339"/>
            </a:xfrm>
            <a:custGeom>
              <a:avLst/>
              <a:gdLst/>
              <a:ahLst/>
              <a:cxnLst/>
              <a:rect l="l" t="t" r="r" b="b"/>
              <a:pathLst>
                <a:path w="2013584" h="1958339">
                  <a:moveTo>
                    <a:pt x="1006602" y="0"/>
                  </a:moveTo>
                  <a:lnTo>
                    <a:pt x="957831" y="1129"/>
                  </a:lnTo>
                  <a:lnTo>
                    <a:pt x="909659" y="4482"/>
                  </a:lnTo>
                  <a:lnTo>
                    <a:pt x="862139" y="10008"/>
                  </a:lnTo>
                  <a:lnTo>
                    <a:pt x="815324" y="17655"/>
                  </a:lnTo>
                  <a:lnTo>
                    <a:pt x="769266" y="27373"/>
                  </a:lnTo>
                  <a:lnTo>
                    <a:pt x="724018" y="39110"/>
                  </a:lnTo>
                  <a:lnTo>
                    <a:pt x="679632" y="52814"/>
                  </a:lnTo>
                  <a:lnTo>
                    <a:pt x="636162" y="68435"/>
                  </a:lnTo>
                  <a:lnTo>
                    <a:pt x="593660" y="85921"/>
                  </a:lnTo>
                  <a:lnTo>
                    <a:pt x="552179" y="105220"/>
                  </a:lnTo>
                  <a:lnTo>
                    <a:pt x="511772" y="126282"/>
                  </a:lnTo>
                  <a:lnTo>
                    <a:pt x="472491" y="149055"/>
                  </a:lnTo>
                  <a:lnTo>
                    <a:pt x="434389" y="173488"/>
                  </a:lnTo>
                  <a:lnTo>
                    <a:pt x="397519" y="199529"/>
                  </a:lnTo>
                  <a:lnTo>
                    <a:pt x="361933" y="227128"/>
                  </a:lnTo>
                  <a:lnTo>
                    <a:pt x="327685" y="256233"/>
                  </a:lnTo>
                  <a:lnTo>
                    <a:pt x="294827" y="286792"/>
                  </a:lnTo>
                  <a:lnTo>
                    <a:pt x="263411" y="318755"/>
                  </a:lnTo>
                  <a:lnTo>
                    <a:pt x="233491" y="352070"/>
                  </a:lnTo>
                  <a:lnTo>
                    <a:pt x="205119" y="386686"/>
                  </a:lnTo>
                  <a:lnTo>
                    <a:pt x="178348" y="422552"/>
                  </a:lnTo>
                  <a:lnTo>
                    <a:pt x="153231" y="459615"/>
                  </a:lnTo>
                  <a:lnTo>
                    <a:pt x="129820" y="497826"/>
                  </a:lnTo>
                  <a:lnTo>
                    <a:pt x="108168" y="537132"/>
                  </a:lnTo>
                  <a:lnTo>
                    <a:pt x="88328" y="577482"/>
                  </a:lnTo>
                  <a:lnTo>
                    <a:pt x="70352" y="618826"/>
                  </a:lnTo>
                  <a:lnTo>
                    <a:pt x="54294" y="661111"/>
                  </a:lnTo>
                  <a:lnTo>
                    <a:pt x="40206" y="704287"/>
                  </a:lnTo>
                  <a:lnTo>
                    <a:pt x="28140" y="748302"/>
                  </a:lnTo>
                  <a:lnTo>
                    <a:pt x="18150" y="793105"/>
                  </a:lnTo>
                  <a:lnTo>
                    <a:pt x="10288" y="838644"/>
                  </a:lnTo>
                  <a:lnTo>
                    <a:pt x="4607" y="884869"/>
                  </a:lnTo>
                  <a:lnTo>
                    <a:pt x="1160" y="931728"/>
                  </a:lnTo>
                  <a:lnTo>
                    <a:pt x="0" y="979170"/>
                  </a:lnTo>
                  <a:lnTo>
                    <a:pt x="1160" y="1026611"/>
                  </a:lnTo>
                  <a:lnTo>
                    <a:pt x="4607" y="1073470"/>
                  </a:lnTo>
                  <a:lnTo>
                    <a:pt x="10288" y="1119695"/>
                  </a:lnTo>
                  <a:lnTo>
                    <a:pt x="18150" y="1165234"/>
                  </a:lnTo>
                  <a:lnTo>
                    <a:pt x="28140" y="1210037"/>
                  </a:lnTo>
                  <a:lnTo>
                    <a:pt x="40206" y="1254052"/>
                  </a:lnTo>
                  <a:lnTo>
                    <a:pt x="54294" y="1297228"/>
                  </a:lnTo>
                  <a:lnTo>
                    <a:pt x="70352" y="1339513"/>
                  </a:lnTo>
                  <a:lnTo>
                    <a:pt x="88328" y="1380857"/>
                  </a:lnTo>
                  <a:lnTo>
                    <a:pt x="108168" y="1421207"/>
                  </a:lnTo>
                  <a:lnTo>
                    <a:pt x="129820" y="1460513"/>
                  </a:lnTo>
                  <a:lnTo>
                    <a:pt x="153231" y="1498724"/>
                  </a:lnTo>
                  <a:lnTo>
                    <a:pt x="178348" y="1535787"/>
                  </a:lnTo>
                  <a:lnTo>
                    <a:pt x="205119" y="1571653"/>
                  </a:lnTo>
                  <a:lnTo>
                    <a:pt x="233491" y="1606269"/>
                  </a:lnTo>
                  <a:lnTo>
                    <a:pt x="263411" y="1639584"/>
                  </a:lnTo>
                  <a:lnTo>
                    <a:pt x="294827" y="1671547"/>
                  </a:lnTo>
                  <a:lnTo>
                    <a:pt x="327685" y="1702106"/>
                  </a:lnTo>
                  <a:lnTo>
                    <a:pt x="361933" y="1731211"/>
                  </a:lnTo>
                  <a:lnTo>
                    <a:pt x="397519" y="1758810"/>
                  </a:lnTo>
                  <a:lnTo>
                    <a:pt x="434389" y="1784851"/>
                  </a:lnTo>
                  <a:lnTo>
                    <a:pt x="472491" y="1809284"/>
                  </a:lnTo>
                  <a:lnTo>
                    <a:pt x="511772" y="1832057"/>
                  </a:lnTo>
                  <a:lnTo>
                    <a:pt x="552179" y="1853119"/>
                  </a:lnTo>
                  <a:lnTo>
                    <a:pt x="593660" y="1872418"/>
                  </a:lnTo>
                  <a:lnTo>
                    <a:pt x="636162" y="1889904"/>
                  </a:lnTo>
                  <a:lnTo>
                    <a:pt x="679632" y="1905525"/>
                  </a:lnTo>
                  <a:lnTo>
                    <a:pt x="724018" y="1919229"/>
                  </a:lnTo>
                  <a:lnTo>
                    <a:pt x="769266" y="1930966"/>
                  </a:lnTo>
                  <a:lnTo>
                    <a:pt x="815324" y="1940684"/>
                  </a:lnTo>
                  <a:lnTo>
                    <a:pt x="862139" y="1948331"/>
                  </a:lnTo>
                  <a:lnTo>
                    <a:pt x="909659" y="1953857"/>
                  </a:lnTo>
                  <a:lnTo>
                    <a:pt x="957831" y="1957210"/>
                  </a:lnTo>
                  <a:lnTo>
                    <a:pt x="1006602" y="1958340"/>
                  </a:lnTo>
                  <a:lnTo>
                    <a:pt x="1055372" y="1957210"/>
                  </a:lnTo>
                  <a:lnTo>
                    <a:pt x="1103544" y="1953857"/>
                  </a:lnTo>
                  <a:lnTo>
                    <a:pt x="1151064" y="1948331"/>
                  </a:lnTo>
                  <a:lnTo>
                    <a:pt x="1197879" y="1940684"/>
                  </a:lnTo>
                  <a:lnTo>
                    <a:pt x="1243937" y="1930966"/>
                  </a:lnTo>
                  <a:lnTo>
                    <a:pt x="1289185" y="1919229"/>
                  </a:lnTo>
                  <a:lnTo>
                    <a:pt x="1333571" y="1905525"/>
                  </a:lnTo>
                  <a:lnTo>
                    <a:pt x="1377041" y="1889904"/>
                  </a:lnTo>
                  <a:lnTo>
                    <a:pt x="1419543" y="1872418"/>
                  </a:lnTo>
                  <a:lnTo>
                    <a:pt x="1461024" y="1853119"/>
                  </a:lnTo>
                  <a:lnTo>
                    <a:pt x="1501431" y="1832057"/>
                  </a:lnTo>
                  <a:lnTo>
                    <a:pt x="1540712" y="1809284"/>
                  </a:lnTo>
                  <a:lnTo>
                    <a:pt x="1578814" y="1784851"/>
                  </a:lnTo>
                  <a:lnTo>
                    <a:pt x="1615684" y="1758810"/>
                  </a:lnTo>
                  <a:lnTo>
                    <a:pt x="1651270" y="1731211"/>
                  </a:lnTo>
                  <a:lnTo>
                    <a:pt x="1685518" y="1702106"/>
                  </a:lnTo>
                  <a:lnTo>
                    <a:pt x="1718376" y="1671547"/>
                  </a:lnTo>
                  <a:lnTo>
                    <a:pt x="1749792" y="1639584"/>
                  </a:lnTo>
                  <a:lnTo>
                    <a:pt x="1779712" y="1606269"/>
                  </a:lnTo>
                  <a:lnTo>
                    <a:pt x="1808084" y="1571653"/>
                  </a:lnTo>
                  <a:lnTo>
                    <a:pt x="1834855" y="1535787"/>
                  </a:lnTo>
                  <a:lnTo>
                    <a:pt x="1859972" y="1498724"/>
                  </a:lnTo>
                  <a:lnTo>
                    <a:pt x="1883383" y="1460513"/>
                  </a:lnTo>
                  <a:lnTo>
                    <a:pt x="1905035" y="1421207"/>
                  </a:lnTo>
                  <a:lnTo>
                    <a:pt x="1924875" y="1380857"/>
                  </a:lnTo>
                  <a:lnTo>
                    <a:pt x="1942851" y="1339513"/>
                  </a:lnTo>
                  <a:lnTo>
                    <a:pt x="1958909" y="1297228"/>
                  </a:lnTo>
                  <a:lnTo>
                    <a:pt x="1972997" y="1254052"/>
                  </a:lnTo>
                  <a:lnTo>
                    <a:pt x="1985063" y="1210037"/>
                  </a:lnTo>
                  <a:lnTo>
                    <a:pt x="1995053" y="1165234"/>
                  </a:lnTo>
                  <a:lnTo>
                    <a:pt x="2002915" y="1119695"/>
                  </a:lnTo>
                  <a:lnTo>
                    <a:pt x="2008596" y="1073470"/>
                  </a:lnTo>
                  <a:lnTo>
                    <a:pt x="2012043" y="1026611"/>
                  </a:lnTo>
                  <a:lnTo>
                    <a:pt x="2013204" y="979170"/>
                  </a:lnTo>
                  <a:lnTo>
                    <a:pt x="2012043" y="931728"/>
                  </a:lnTo>
                  <a:lnTo>
                    <a:pt x="2008596" y="884869"/>
                  </a:lnTo>
                  <a:lnTo>
                    <a:pt x="2002915" y="838644"/>
                  </a:lnTo>
                  <a:lnTo>
                    <a:pt x="1995053" y="793105"/>
                  </a:lnTo>
                  <a:lnTo>
                    <a:pt x="1985063" y="748302"/>
                  </a:lnTo>
                  <a:lnTo>
                    <a:pt x="1972997" y="704287"/>
                  </a:lnTo>
                  <a:lnTo>
                    <a:pt x="1958909" y="661111"/>
                  </a:lnTo>
                  <a:lnTo>
                    <a:pt x="1942851" y="618826"/>
                  </a:lnTo>
                  <a:lnTo>
                    <a:pt x="1924875" y="577482"/>
                  </a:lnTo>
                  <a:lnTo>
                    <a:pt x="1905035" y="537132"/>
                  </a:lnTo>
                  <a:lnTo>
                    <a:pt x="1883383" y="497826"/>
                  </a:lnTo>
                  <a:lnTo>
                    <a:pt x="1859972" y="459615"/>
                  </a:lnTo>
                  <a:lnTo>
                    <a:pt x="1834855" y="422552"/>
                  </a:lnTo>
                  <a:lnTo>
                    <a:pt x="1808084" y="386686"/>
                  </a:lnTo>
                  <a:lnTo>
                    <a:pt x="1779712" y="352070"/>
                  </a:lnTo>
                  <a:lnTo>
                    <a:pt x="1749792" y="318755"/>
                  </a:lnTo>
                  <a:lnTo>
                    <a:pt x="1718376" y="286792"/>
                  </a:lnTo>
                  <a:lnTo>
                    <a:pt x="1685518" y="256233"/>
                  </a:lnTo>
                  <a:lnTo>
                    <a:pt x="1651270" y="227128"/>
                  </a:lnTo>
                  <a:lnTo>
                    <a:pt x="1615684" y="199529"/>
                  </a:lnTo>
                  <a:lnTo>
                    <a:pt x="1578814" y="173488"/>
                  </a:lnTo>
                  <a:lnTo>
                    <a:pt x="1540712" y="149055"/>
                  </a:lnTo>
                  <a:lnTo>
                    <a:pt x="1501431" y="126282"/>
                  </a:lnTo>
                  <a:lnTo>
                    <a:pt x="1461024" y="105220"/>
                  </a:lnTo>
                  <a:lnTo>
                    <a:pt x="1419543" y="85921"/>
                  </a:lnTo>
                  <a:lnTo>
                    <a:pt x="1377041" y="68435"/>
                  </a:lnTo>
                  <a:lnTo>
                    <a:pt x="1333571" y="52814"/>
                  </a:lnTo>
                  <a:lnTo>
                    <a:pt x="1289185" y="39110"/>
                  </a:lnTo>
                  <a:lnTo>
                    <a:pt x="1243937" y="27373"/>
                  </a:lnTo>
                  <a:lnTo>
                    <a:pt x="1197879" y="17655"/>
                  </a:lnTo>
                  <a:lnTo>
                    <a:pt x="1151064" y="10008"/>
                  </a:lnTo>
                  <a:lnTo>
                    <a:pt x="1103544" y="4482"/>
                  </a:lnTo>
                  <a:lnTo>
                    <a:pt x="1055372" y="1129"/>
                  </a:lnTo>
                  <a:lnTo>
                    <a:pt x="100660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object 8"/>
          <p:cNvSpPr txBox="1"/>
          <p:nvPr/>
        </p:nvSpPr>
        <p:spPr>
          <a:xfrm>
            <a:off x="8396265" y="3968317"/>
            <a:ext cx="8324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295" marR="5080" lvl="0" indent="-18923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03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 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PIB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6" name="object 9"/>
          <p:cNvGrpSpPr/>
          <p:nvPr/>
        </p:nvGrpSpPr>
        <p:grpSpPr>
          <a:xfrm>
            <a:off x="4935414" y="3933238"/>
            <a:ext cx="2266315" cy="588645"/>
            <a:chOff x="3781044" y="2784348"/>
            <a:chExt cx="2266315" cy="588645"/>
          </a:xfrm>
        </p:grpSpPr>
        <p:sp>
          <p:nvSpPr>
            <p:cNvPr id="57" name="object 10"/>
            <p:cNvSpPr/>
            <p:nvPr/>
          </p:nvSpPr>
          <p:spPr>
            <a:xfrm>
              <a:off x="3787140" y="2790444"/>
              <a:ext cx="2254250" cy="576580"/>
            </a:xfrm>
            <a:custGeom>
              <a:avLst/>
              <a:gdLst/>
              <a:ahLst/>
              <a:cxnLst/>
              <a:rect l="l" t="t" r="r" b="b"/>
              <a:pathLst>
                <a:path w="2254250" h="576579">
                  <a:moveTo>
                    <a:pt x="1965960" y="0"/>
                  </a:moveTo>
                  <a:lnTo>
                    <a:pt x="1965960" y="144017"/>
                  </a:lnTo>
                  <a:lnTo>
                    <a:pt x="0" y="144017"/>
                  </a:lnTo>
                  <a:lnTo>
                    <a:pt x="0" y="432053"/>
                  </a:lnTo>
                  <a:lnTo>
                    <a:pt x="1965960" y="432053"/>
                  </a:lnTo>
                  <a:lnTo>
                    <a:pt x="1965960" y="576071"/>
                  </a:lnTo>
                  <a:lnTo>
                    <a:pt x="2253996" y="288035"/>
                  </a:lnTo>
                  <a:lnTo>
                    <a:pt x="196596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bject 11"/>
            <p:cNvSpPr/>
            <p:nvPr/>
          </p:nvSpPr>
          <p:spPr>
            <a:xfrm>
              <a:off x="3787140" y="2790444"/>
              <a:ext cx="2254250" cy="576580"/>
            </a:xfrm>
            <a:custGeom>
              <a:avLst/>
              <a:gdLst/>
              <a:ahLst/>
              <a:cxnLst/>
              <a:rect l="l" t="t" r="r" b="b"/>
              <a:pathLst>
                <a:path w="2254250" h="576579">
                  <a:moveTo>
                    <a:pt x="0" y="144017"/>
                  </a:moveTo>
                  <a:lnTo>
                    <a:pt x="1965960" y="144017"/>
                  </a:lnTo>
                  <a:lnTo>
                    <a:pt x="1965960" y="0"/>
                  </a:lnTo>
                  <a:lnTo>
                    <a:pt x="2253996" y="288035"/>
                  </a:lnTo>
                  <a:lnTo>
                    <a:pt x="1965960" y="576071"/>
                  </a:lnTo>
                  <a:lnTo>
                    <a:pt x="1965960" y="432053"/>
                  </a:lnTo>
                  <a:lnTo>
                    <a:pt x="0" y="432053"/>
                  </a:lnTo>
                  <a:lnTo>
                    <a:pt x="0" y="144017"/>
                  </a:lnTo>
                  <a:close/>
                </a:path>
              </a:pathLst>
            </a:custGeom>
            <a:ln w="121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object 12"/>
          <p:cNvGrpSpPr/>
          <p:nvPr/>
        </p:nvGrpSpPr>
        <p:grpSpPr>
          <a:xfrm>
            <a:off x="5014251" y="3671986"/>
            <a:ext cx="384175" cy="254635"/>
            <a:chOff x="3971544" y="2473451"/>
            <a:chExt cx="384175" cy="254635"/>
          </a:xfrm>
        </p:grpSpPr>
        <p:sp>
          <p:nvSpPr>
            <p:cNvPr id="60" name="object 13"/>
            <p:cNvSpPr/>
            <p:nvPr/>
          </p:nvSpPr>
          <p:spPr>
            <a:xfrm>
              <a:off x="3977640" y="2479547"/>
              <a:ext cx="372110" cy="242570"/>
            </a:xfrm>
            <a:custGeom>
              <a:avLst/>
              <a:gdLst/>
              <a:ahLst/>
              <a:cxnLst/>
              <a:rect l="l" t="t" r="r" b="b"/>
              <a:pathLst>
                <a:path w="372110" h="242569">
                  <a:moveTo>
                    <a:pt x="371855" y="0"/>
                  </a:moveTo>
                  <a:lnTo>
                    <a:pt x="0" y="0"/>
                  </a:lnTo>
                  <a:lnTo>
                    <a:pt x="185927" y="242315"/>
                  </a:lnTo>
                  <a:lnTo>
                    <a:pt x="37185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object 14"/>
            <p:cNvSpPr/>
            <p:nvPr/>
          </p:nvSpPr>
          <p:spPr>
            <a:xfrm>
              <a:off x="3977640" y="2479547"/>
              <a:ext cx="372110" cy="242570"/>
            </a:xfrm>
            <a:custGeom>
              <a:avLst/>
              <a:gdLst/>
              <a:ahLst/>
              <a:cxnLst/>
              <a:rect l="l" t="t" r="r" b="b"/>
              <a:pathLst>
                <a:path w="372110" h="242569">
                  <a:moveTo>
                    <a:pt x="371855" y="0"/>
                  </a:moveTo>
                  <a:lnTo>
                    <a:pt x="185927" y="242315"/>
                  </a:lnTo>
                  <a:lnTo>
                    <a:pt x="0" y="0"/>
                  </a:lnTo>
                  <a:lnTo>
                    <a:pt x="371855" y="0"/>
                  </a:lnTo>
                  <a:close/>
                </a:path>
              </a:pathLst>
            </a:custGeom>
            <a:ln w="121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object 15"/>
          <p:cNvGrpSpPr/>
          <p:nvPr/>
        </p:nvGrpSpPr>
        <p:grpSpPr>
          <a:xfrm>
            <a:off x="4988767" y="4583232"/>
            <a:ext cx="384175" cy="256540"/>
            <a:chOff x="3985259" y="3456432"/>
            <a:chExt cx="384175" cy="256540"/>
          </a:xfrm>
        </p:grpSpPr>
        <p:sp>
          <p:nvSpPr>
            <p:cNvPr id="63" name="object 16"/>
            <p:cNvSpPr/>
            <p:nvPr/>
          </p:nvSpPr>
          <p:spPr>
            <a:xfrm>
              <a:off x="3991355" y="3462528"/>
              <a:ext cx="372110" cy="243840"/>
            </a:xfrm>
            <a:custGeom>
              <a:avLst/>
              <a:gdLst/>
              <a:ahLst/>
              <a:cxnLst/>
              <a:rect l="l" t="t" r="r" b="b"/>
              <a:pathLst>
                <a:path w="372110" h="243839">
                  <a:moveTo>
                    <a:pt x="371856" y="0"/>
                  </a:moveTo>
                  <a:lnTo>
                    <a:pt x="0" y="0"/>
                  </a:lnTo>
                  <a:lnTo>
                    <a:pt x="185928" y="243840"/>
                  </a:lnTo>
                  <a:lnTo>
                    <a:pt x="37185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object 17"/>
            <p:cNvSpPr/>
            <p:nvPr/>
          </p:nvSpPr>
          <p:spPr>
            <a:xfrm>
              <a:off x="3991355" y="3462528"/>
              <a:ext cx="372110" cy="243840"/>
            </a:xfrm>
            <a:custGeom>
              <a:avLst/>
              <a:gdLst/>
              <a:ahLst/>
              <a:cxnLst/>
              <a:rect l="l" t="t" r="r" b="b"/>
              <a:pathLst>
                <a:path w="372110" h="243839">
                  <a:moveTo>
                    <a:pt x="371856" y="0"/>
                  </a:moveTo>
                  <a:lnTo>
                    <a:pt x="185928" y="243840"/>
                  </a:lnTo>
                  <a:lnTo>
                    <a:pt x="0" y="0"/>
                  </a:lnTo>
                  <a:lnTo>
                    <a:pt x="371856" y="0"/>
                  </a:lnTo>
                  <a:close/>
                </a:path>
              </a:pathLst>
            </a:custGeom>
            <a:ln w="121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5" name="object 18"/>
          <p:cNvSpPr txBox="1"/>
          <p:nvPr/>
        </p:nvSpPr>
        <p:spPr>
          <a:xfrm>
            <a:off x="5629271" y="3649444"/>
            <a:ext cx="1257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0,</a:t>
            </a:r>
            <a:r>
              <a:rPr kumimoji="0" lang="es-ES" sz="1800" b="1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pp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PIB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object 19"/>
          <p:cNvSpPr txBox="1"/>
          <p:nvPr/>
        </p:nvSpPr>
        <p:spPr>
          <a:xfrm>
            <a:off x="5689294" y="4598000"/>
            <a:ext cx="978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lang="es-ES" sz="1800" b="1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093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M€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7" name="object 21"/>
          <p:cNvSpPr txBox="1"/>
          <p:nvPr/>
        </p:nvSpPr>
        <p:spPr>
          <a:xfrm>
            <a:off x="451605" y="1518130"/>
            <a:ext cx="11566223" cy="18985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2000" b="1" i="0" u="none" strike="noStrike" kern="1200" cap="none" spc="-5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Las CCAA mejoran su saldo fiscal por los </a:t>
            </a:r>
            <a:r>
              <a:rPr kumimoji="0" lang="es-ES" sz="2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recursos </a:t>
            </a:r>
            <a:r>
              <a:rPr kumimoji="0" lang="es-ES" sz="2000" b="1" i="0" u="none" strike="noStrike" kern="1200" cap="none" spc="-5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transferidos por la Administración </a:t>
            </a:r>
            <a:r>
              <a:rPr kumimoji="0" lang="es-ES" sz="2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Central: España es el país de carácter federal que más ha protegido a los entes territoriales</a:t>
            </a:r>
            <a:endParaRPr kumimoji="0" lang="es-ES" sz="2000" b="1" i="0" u="none" strike="noStrike" kern="1200" cap="none" spc="-5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-5" normalizeH="0" baseline="0" noProof="0" dirty="0">
              <a:ln>
                <a:noFill/>
              </a:ln>
              <a:solidFill>
                <a:srgbClr val="2D75B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11118850" algn="l"/>
              </a:tabLst>
              <a:defRPr/>
            </a:pPr>
            <a:r>
              <a:rPr kumimoji="0" lang="es-ES" sz="2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 medidas de financiación extraordinarias por parte del Estado Central, los ingresos de las CCAA habrían caído en un 0,4% en lugar de aumentar en un 9,6%</a:t>
            </a:r>
            <a:endParaRPr kumimoji="0" lang="es-ES" sz="2000" b="1" i="0" u="none" strike="noStrike" kern="1200" cap="none" spc="-5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8" name="object 23"/>
          <p:cNvGrpSpPr/>
          <p:nvPr/>
        </p:nvGrpSpPr>
        <p:grpSpPr>
          <a:xfrm>
            <a:off x="2063391" y="3528153"/>
            <a:ext cx="2120265" cy="2065020"/>
            <a:chOff x="1107948" y="2110740"/>
            <a:chExt cx="2120265" cy="2065020"/>
          </a:xfrm>
        </p:grpSpPr>
        <p:pic>
          <p:nvPicPr>
            <p:cNvPr id="69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7948" y="2110740"/>
              <a:ext cx="2119883" cy="2065019"/>
            </a:xfrm>
            <a:prstGeom prst="rect">
              <a:avLst/>
            </a:prstGeom>
          </p:spPr>
        </p:pic>
        <p:pic>
          <p:nvPicPr>
            <p:cNvPr id="70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0576" y="2708148"/>
              <a:ext cx="1284731" cy="944879"/>
            </a:xfrm>
            <a:prstGeom prst="rect">
              <a:avLst/>
            </a:prstGeom>
          </p:spPr>
        </p:pic>
        <p:sp>
          <p:nvSpPr>
            <p:cNvPr id="71" name="object 26"/>
            <p:cNvSpPr/>
            <p:nvPr/>
          </p:nvSpPr>
          <p:spPr>
            <a:xfrm>
              <a:off x="1133855" y="2136648"/>
              <a:ext cx="2013585" cy="1958339"/>
            </a:xfrm>
            <a:custGeom>
              <a:avLst/>
              <a:gdLst/>
              <a:ahLst/>
              <a:cxnLst/>
              <a:rect l="l" t="t" r="r" b="b"/>
              <a:pathLst>
                <a:path w="2013585" h="1958339">
                  <a:moveTo>
                    <a:pt x="1006602" y="0"/>
                  </a:moveTo>
                  <a:lnTo>
                    <a:pt x="957831" y="1129"/>
                  </a:lnTo>
                  <a:lnTo>
                    <a:pt x="909659" y="4482"/>
                  </a:lnTo>
                  <a:lnTo>
                    <a:pt x="862139" y="10008"/>
                  </a:lnTo>
                  <a:lnTo>
                    <a:pt x="815324" y="17655"/>
                  </a:lnTo>
                  <a:lnTo>
                    <a:pt x="769266" y="27373"/>
                  </a:lnTo>
                  <a:lnTo>
                    <a:pt x="724018" y="39110"/>
                  </a:lnTo>
                  <a:lnTo>
                    <a:pt x="679632" y="52814"/>
                  </a:lnTo>
                  <a:lnTo>
                    <a:pt x="636162" y="68435"/>
                  </a:lnTo>
                  <a:lnTo>
                    <a:pt x="593660" y="85921"/>
                  </a:lnTo>
                  <a:lnTo>
                    <a:pt x="552179" y="105220"/>
                  </a:lnTo>
                  <a:lnTo>
                    <a:pt x="511772" y="126282"/>
                  </a:lnTo>
                  <a:lnTo>
                    <a:pt x="472491" y="149055"/>
                  </a:lnTo>
                  <a:lnTo>
                    <a:pt x="434389" y="173488"/>
                  </a:lnTo>
                  <a:lnTo>
                    <a:pt x="397519" y="199529"/>
                  </a:lnTo>
                  <a:lnTo>
                    <a:pt x="361933" y="227128"/>
                  </a:lnTo>
                  <a:lnTo>
                    <a:pt x="327685" y="256233"/>
                  </a:lnTo>
                  <a:lnTo>
                    <a:pt x="294827" y="286792"/>
                  </a:lnTo>
                  <a:lnTo>
                    <a:pt x="263411" y="318755"/>
                  </a:lnTo>
                  <a:lnTo>
                    <a:pt x="233491" y="352070"/>
                  </a:lnTo>
                  <a:lnTo>
                    <a:pt x="205119" y="386686"/>
                  </a:lnTo>
                  <a:lnTo>
                    <a:pt x="178348" y="422552"/>
                  </a:lnTo>
                  <a:lnTo>
                    <a:pt x="153231" y="459615"/>
                  </a:lnTo>
                  <a:lnTo>
                    <a:pt x="129820" y="497826"/>
                  </a:lnTo>
                  <a:lnTo>
                    <a:pt x="108168" y="537132"/>
                  </a:lnTo>
                  <a:lnTo>
                    <a:pt x="88328" y="577482"/>
                  </a:lnTo>
                  <a:lnTo>
                    <a:pt x="70352" y="618826"/>
                  </a:lnTo>
                  <a:lnTo>
                    <a:pt x="54294" y="661111"/>
                  </a:lnTo>
                  <a:lnTo>
                    <a:pt x="40206" y="704287"/>
                  </a:lnTo>
                  <a:lnTo>
                    <a:pt x="28140" y="748302"/>
                  </a:lnTo>
                  <a:lnTo>
                    <a:pt x="18150" y="793105"/>
                  </a:lnTo>
                  <a:lnTo>
                    <a:pt x="10288" y="838644"/>
                  </a:lnTo>
                  <a:lnTo>
                    <a:pt x="4607" y="884869"/>
                  </a:lnTo>
                  <a:lnTo>
                    <a:pt x="1160" y="931728"/>
                  </a:lnTo>
                  <a:lnTo>
                    <a:pt x="0" y="979169"/>
                  </a:lnTo>
                  <a:lnTo>
                    <a:pt x="1160" y="1026611"/>
                  </a:lnTo>
                  <a:lnTo>
                    <a:pt x="4607" y="1073470"/>
                  </a:lnTo>
                  <a:lnTo>
                    <a:pt x="10288" y="1119695"/>
                  </a:lnTo>
                  <a:lnTo>
                    <a:pt x="18150" y="1165234"/>
                  </a:lnTo>
                  <a:lnTo>
                    <a:pt x="28140" y="1210037"/>
                  </a:lnTo>
                  <a:lnTo>
                    <a:pt x="40206" y="1254052"/>
                  </a:lnTo>
                  <a:lnTo>
                    <a:pt x="54294" y="1297228"/>
                  </a:lnTo>
                  <a:lnTo>
                    <a:pt x="70352" y="1339513"/>
                  </a:lnTo>
                  <a:lnTo>
                    <a:pt x="88328" y="1380857"/>
                  </a:lnTo>
                  <a:lnTo>
                    <a:pt x="108168" y="1421207"/>
                  </a:lnTo>
                  <a:lnTo>
                    <a:pt x="129820" y="1460513"/>
                  </a:lnTo>
                  <a:lnTo>
                    <a:pt x="153231" y="1498724"/>
                  </a:lnTo>
                  <a:lnTo>
                    <a:pt x="178348" y="1535787"/>
                  </a:lnTo>
                  <a:lnTo>
                    <a:pt x="205119" y="1571653"/>
                  </a:lnTo>
                  <a:lnTo>
                    <a:pt x="233491" y="1606269"/>
                  </a:lnTo>
                  <a:lnTo>
                    <a:pt x="263411" y="1639584"/>
                  </a:lnTo>
                  <a:lnTo>
                    <a:pt x="294827" y="1671547"/>
                  </a:lnTo>
                  <a:lnTo>
                    <a:pt x="327685" y="1702106"/>
                  </a:lnTo>
                  <a:lnTo>
                    <a:pt x="361933" y="1731211"/>
                  </a:lnTo>
                  <a:lnTo>
                    <a:pt x="397519" y="1758810"/>
                  </a:lnTo>
                  <a:lnTo>
                    <a:pt x="434389" y="1784851"/>
                  </a:lnTo>
                  <a:lnTo>
                    <a:pt x="472491" y="1809284"/>
                  </a:lnTo>
                  <a:lnTo>
                    <a:pt x="511772" y="1832057"/>
                  </a:lnTo>
                  <a:lnTo>
                    <a:pt x="552179" y="1853119"/>
                  </a:lnTo>
                  <a:lnTo>
                    <a:pt x="593660" y="1872418"/>
                  </a:lnTo>
                  <a:lnTo>
                    <a:pt x="636162" y="1889904"/>
                  </a:lnTo>
                  <a:lnTo>
                    <a:pt x="679632" y="1905525"/>
                  </a:lnTo>
                  <a:lnTo>
                    <a:pt x="724018" y="1919229"/>
                  </a:lnTo>
                  <a:lnTo>
                    <a:pt x="769266" y="1930966"/>
                  </a:lnTo>
                  <a:lnTo>
                    <a:pt x="815324" y="1940684"/>
                  </a:lnTo>
                  <a:lnTo>
                    <a:pt x="862139" y="1948331"/>
                  </a:lnTo>
                  <a:lnTo>
                    <a:pt x="909659" y="1953857"/>
                  </a:lnTo>
                  <a:lnTo>
                    <a:pt x="957831" y="1957210"/>
                  </a:lnTo>
                  <a:lnTo>
                    <a:pt x="1006602" y="1958339"/>
                  </a:lnTo>
                  <a:lnTo>
                    <a:pt x="1055372" y="1957210"/>
                  </a:lnTo>
                  <a:lnTo>
                    <a:pt x="1103544" y="1953857"/>
                  </a:lnTo>
                  <a:lnTo>
                    <a:pt x="1151064" y="1948331"/>
                  </a:lnTo>
                  <a:lnTo>
                    <a:pt x="1197879" y="1940684"/>
                  </a:lnTo>
                  <a:lnTo>
                    <a:pt x="1243937" y="1930966"/>
                  </a:lnTo>
                  <a:lnTo>
                    <a:pt x="1289185" y="1919229"/>
                  </a:lnTo>
                  <a:lnTo>
                    <a:pt x="1333571" y="1905525"/>
                  </a:lnTo>
                  <a:lnTo>
                    <a:pt x="1377041" y="1889904"/>
                  </a:lnTo>
                  <a:lnTo>
                    <a:pt x="1419543" y="1872418"/>
                  </a:lnTo>
                  <a:lnTo>
                    <a:pt x="1461024" y="1853119"/>
                  </a:lnTo>
                  <a:lnTo>
                    <a:pt x="1501431" y="1832057"/>
                  </a:lnTo>
                  <a:lnTo>
                    <a:pt x="1540712" y="1809284"/>
                  </a:lnTo>
                  <a:lnTo>
                    <a:pt x="1578814" y="1784851"/>
                  </a:lnTo>
                  <a:lnTo>
                    <a:pt x="1615684" y="1758810"/>
                  </a:lnTo>
                  <a:lnTo>
                    <a:pt x="1651270" y="1731211"/>
                  </a:lnTo>
                  <a:lnTo>
                    <a:pt x="1685518" y="1702106"/>
                  </a:lnTo>
                  <a:lnTo>
                    <a:pt x="1718376" y="1671547"/>
                  </a:lnTo>
                  <a:lnTo>
                    <a:pt x="1749792" y="1639584"/>
                  </a:lnTo>
                  <a:lnTo>
                    <a:pt x="1779712" y="1606269"/>
                  </a:lnTo>
                  <a:lnTo>
                    <a:pt x="1808084" y="1571653"/>
                  </a:lnTo>
                  <a:lnTo>
                    <a:pt x="1834855" y="1535787"/>
                  </a:lnTo>
                  <a:lnTo>
                    <a:pt x="1859972" y="1498724"/>
                  </a:lnTo>
                  <a:lnTo>
                    <a:pt x="1883383" y="1460513"/>
                  </a:lnTo>
                  <a:lnTo>
                    <a:pt x="1905035" y="1421207"/>
                  </a:lnTo>
                  <a:lnTo>
                    <a:pt x="1924875" y="1380857"/>
                  </a:lnTo>
                  <a:lnTo>
                    <a:pt x="1942851" y="1339513"/>
                  </a:lnTo>
                  <a:lnTo>
                    <a:pt x="1958909" y="1297228"/>
                  </a:lnTo>
                  <a:lnTo>
                    <a:pt x="1972997" y="1254052"/>
                  </a:lnTo>
                  <a:lnTo>
                    <a:pt x="1985063" y="1210037"/>
                  </a:lnTo>
                  <a:lnTo>
                    <a:pt x="1995053" y="1165234"/>
                  </a:lnTo>
                  <a:lnTo>
                    <a:pt x="2002915" y="1119695"/>
                  </a:lnTo>
                  <a:lnTo>
                    <a:pt x="2008596" y="1073470"/>
                  </a:lnTo>
                  <a:lnTo>
                    <a:pt x="2012043" y="1026611"/>
                  </a:lnTo>
                  <a:lnTo>
                    <a:pt x="2013204" y="979169"/>
                  </a:lnTo>
                  <a:lnTo>
                    <a:pt x="2012043" y="931728"/>
                  </a:lnTo>
                  <a:lnTo>
                    <a:pt x="2008596" y="884869"/>
                  </a:lnTo>
                  <a:lnTo>
                    <a:pt x="2002915" y="838644"/>
                  </a:lnTo>
                  <a:lnTo>
                    <a:pt x="1995053" y="793105"/>
                  </a:lnTo>
                  <a:lnTo>
                    <a:pt x="1985063" y="748302"/>
                  </a:lnTo>
                  <a:lnTo>
                    <a:pt x="1972997" y="704287"/>
                  </a:lnTo>
                  <a:lnTo>
                    <a:pt x="1958909" y="661111"/>
                  </a:lnTo>
                  <a:lnTo>
                    <a:pt x="1942851" y="618826"/>
                  </a:lnTo>
                  <a:lnTo>
                    <a:pt x="1924875" y="577482"/>
                  </a:lnTo>
                  <a:lnTo>
                    <a:pt x="1905035" y="537132"/>
                  </a:lnTo>
                  <a:lnTo>
                    <a:pt x="1883383" y="497826"/>
                  </a:lnTo>
                  <a:lnTo>
                    <a:pt x="1859972" y="459615"/>
                  </a:lnTo>
                  <a:lnTo>
                    <a:pt x="1834855" y="422552"/>
                  </a:lnTo>
                  <a:lnTo>
                    <a:pt x="1808084" y="386686"/>
                  </a:lnTo>
                  <a:lnTo>
                    <a:pt x="1779712" y="352070"/>
                  </a:lnTo>
                  <a:lnTo>
                    <a:pt x="1749792" y="318755"/>
                  </a:lnTo>
                  <a:lnTo>
                    <a:pt x="1718376" y="286792"/>
                  </a:lnTo>
                  <a:lnTo>
                    <a:pt x="1685518" y="256233"/>
                  </a:lnTo>
                  <a:lnTo>
                    <a:pt x="1651270" y="227128"/>
                  </a:lnTo>
                  <a:lnTo>
                    <a:pt x="1615684" y="199529"/>
                  </a:lnTo>
                  <a:lnTo>
                    <a:pt x="1578814" y="173488"/>
                  </a:lnTo>
                  <a:lnTo>
                    <a:pt x="1540712" y="149055"/>
                  </a:lnTo>
                  <a:lnTo>
                    <a:pt x="1501431" y="126282"/>
                  </a:lnTo>
                  <a:lnTo>
                    <a:pt x="1461024" y="105220"/>
                  </a:lnTo>
                  <a:lnTo>
                    <a:pt x="1419543" y="85921"/>
                  </a:lnTo>
                  <a:lnTo>
                    <a:pt x="1377041" y="68435"/>
                  </a:lnTo>
                  <a:lnTo>
                    <a:pt x="1333571" y="52814"/>
                  </a:lnTo>
                  <a:lnTo>
                    <a:pt x="1289185" y="39110"/>
                  </a:lnTo>
                  <a:lnTo>
                    <a:pt x="1243937" y="27373"/>
                  </a:lnTo>
                  <a:lnTo>
                    <a:pt x="1197879" y="17655"/>
                  </a:lnTo>
                  <a:lnTo>
                    <a:pt x="1151064" y="10008"/>
                  </a:lnTo>
                  <a:lnTo>
                    <a:pt x="1103544" y="4482"/>
                  </a:lnTo>
                  <a:lnTo>
                    <a:pt x="1055372" y="1129"/>
                  </a:lnTo>
                  <a:lnTo>
                    <a:pt x="100660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2" name="object 27"/>
          <p:cNvSpPr txBox="1"/>
          <p:nvPr/>
        </p:nvSpPr>
        <p:spPr>
          <a:xfrm>
            <a:off x="2702328" y="3996178"/>
            <a:ext cx="8324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295" marR="5080" lvl="0" indent="-18923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 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PIB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73" name="object 28"/>
          <p:cNvGraphicFramePr>
            <a:graphicFrameLocks noGrp="1"/>
          </p:cNvGraphicFramePr>
          <p:nvPr>
            <p:extLst/>
          </p:nvPr>
        </p:nvGraphicFramePr>
        <p:xfrm>
          <a:off x="2209800" y="5708689"/>
          <a:ext cx="7426320" cy="879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099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Subsector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Millones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PIB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276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Variación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Millones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p.p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PIB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8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b="1" spc="5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Comunidades</a:t>
                      </a:r>
                      <a:r>
                        <a:rPr sz="1100" b="1" spc="-4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Autónomas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-2.427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-334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-0,22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-0,03</a:t>
                      </a:r>
                    </a:p>
                  </a:txBody>
                  <a:tcPr marL="114300" marR="7620" marT="762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2.093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-86,2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0,19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4" name="object 29"/>
          <p:cNvSpPr txBox="1"/>
          <p:nvPr/>
        </p:nvSpPr>
        <p:spPr>
          <a:xfrm>
            <a:off x="4134247" y="5256927"/>
            <a:ext cx="397891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Necesidad</a:t>
            </a:r>
            <a:r>
              <a:rPr kumimoji="0" sz="1100" b="1" i="0" u="none" strike="noStrike" kern="1200" cap="none" spc="-2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2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(-)</a:t>
            </a: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</a:t>
            </a:r>
            <a:r>
              <a:rPr kumimoji="0" sz="1100" b="1" i="0" u="none" strike="noStrike" kern="1200" cap="none" spc="-2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capacidad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(+)</a:t>
            </a: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100" b="1" i="0" u="none" strike="noStrike" kern="1200" cap="none" spc="1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financiación</a:t>
            </a:r>
            <a:r>
              <a:rPr kumimoji="0" sz="1100" b="1" i="0" u="none" strike="noStrike" kern="1200" cap="none" spc="-2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100" b="1" i="0" u="none" strike="noStrike" kern="1200" cap="none" spc="1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las</a:t>
            </a:r>
            <a:r>
              <a:rPr kumimoji="0" sz="1100" b="1" i="0" u="none" strike="noStrike" kern="1200" cap="none" spc="-1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1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CCAA</a:t>
            </a:r>
            <a:r>
              <a:rPr kumimoji="0" sz="1100" b="1" i="0" u="none" strike="noStrike" kern="1200" cap="none" spc="-3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-2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2019-2020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2765535" y="3179582"/>
            <a:ext cx="698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sp>
        <p:nvSpPr>
          <p:cNvPr id="76" name="CuadroTexto 75"/>
          <p:cNvSpPr txBox="1"/>
          <p:nvPr/>
        </p:nvSpPr>
        <p:spPr>
          <a:xfrm>
            <a:off x="8495786" y="3142220"/>
            <a:ext cx="698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sp>
        <p:nvSpPr>
          <p:cNvPr id="77" name="object 19"/>
          <p:cNvSpPr txBox="1"/>
          <p:nvPr/>
        </p:nvSpPr>
        <p:spPr>
          <a:xfrm>
            <a:off x="300800" y="850437"/>
            <a:ext cx="11717029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-63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Las CCAA cierran 2021 en equilibrio: un hito en la serie histórica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5" name="image3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0" y="6322695"/>
            <a:ext cx="1855470" cy="5353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84455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86000" y="0"/>
            <a:ext cx="7747907" cy="681487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Presupuestaria de las AAPP 2021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8379005" y="2426805"/>
            <a:ext cx="83248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295" marR="5080" lvl="0" indent="-18923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1,0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2% 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PIB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2" name="object 27"/>
          <p:cNvSpPr txBox="1"/>
          <p:nvPr/>
        </p:nvSpPr>
        <p:spPr>
          <a:xfrm>
            <a:off x="2702328" y="3996178"/>
            <a:ext cx="8324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295" marR="5080" lvl="0" indent="-18923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 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PIB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19"/>
          <p:cNvSpPr txBox="1"/>
          <p:nvPr/>
        </p:nvSpPr>
        <p:spPr>
          <a:xfrm>
            <a:off x="300800" y="850437"/>
            <a:ext cx="1171702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-63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Las CCAA registraron el mayor aumento de sus ingresos desde 2012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78" name="Gráfico 77">
            <a:extLst>
              <a:ext uri="{FF2B5EF4-FFF2-40B4-BE49-F238E27FC236}">
                <a16:creationId xmlns:a16="http://schemas.microsoft.com/office/drawing/2014/main" id="{01FD9074-535B-4665-BDAE-829D925D6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168491"/>
              </p:ext>
            </p:extLst>
          </p:nvPr>
        </p:nvGraphicFramePr>
        <p:xfrm>
          <a:off x="1144065" y="1542512"/>
          <a:ext cx="4572000" cy="2777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9" name="object 21"/>
          <p:cNvSpPr txBox="1"/>
          <p:nvPr/>
        </p:nvSpPr>
        <p:spPr>
          <a:xfrm>
            <a:off x="2006334" y="1556798"/>
            <a:ext cx="29019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RECURSOS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FINANCIEROS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0" name="object 26"/>
          <p:cNvSpPr txBox="1"/>
          <p:nvPr/>
        </p:nvSpPr>
        <p:spPr>
          <a:xfrm>
            <a:off x="6215709" y="4527861"/>
            <a:ext cx="4192270" cy="204094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22580" marR="0" lvl="0" indent="-310515" algn="l" defTabSz="914400" rtl="0" eaLnBrk="1" fontAlgn="auto" latinLnBrk="0" hangingPunct="1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21945" algn="l"/>
                <a:tab pos="32321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Consumos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intermedios:</a:t>
            </a:r>
            <a:r>
              <a:rPr kumimoji="0" sz="16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16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+6,7%</a:t>
            </a:r>
            <a:endParaRPr kumimoji="0" lang="es-ES" sz="1600" b="0" i="0" u="none" strike="noStrike" kern="120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22580" marR="0" lvl="0" indent="-310515" algn="l" defTabSz="914400" rtl="0" eaLnBrk="1" fontAlgn="auto" latinLnBrk="0" hangingPunct="1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21945" algn="l"/>
                <a:tab pos="323215" algn="l"/>
              </a:tabLst>
              <a:defRPr/>
            </a:pPr>
            <a:r>
              <a:rPr kumimoji="0" lang="es-ES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Prestaciones sociales: +7,5%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21945" algn="l"/>
                <a:tab pos="32258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Remuneración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asalariados: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+</a:t>
            </a:r>
            <a:r>
              <a:rPr kumimoji="0" lang="es-ES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5,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6%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21945" algn="l"/>
                <a:tab pos="32258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Formación Bruta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de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Capital: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+</a:t>
            </a:r>
            <a:r>
              <a:rPr kumimoji="0" lang="es-ES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7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,</a:t>
            </a:r>
            <a:r>
              <a:rPr kumimoji="0" lang="es-ES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7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%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21945" algn="l"/>
                <a:tab pos="32258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Transferencias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sociales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en especie: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+5,</a:t>
            </a:r>
            <a:r>
              <a:rPr kumimoji="0" lang="es-ES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6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%</a:t>
            </a:r>
            <a:endParaRPr kumimoji="0" lang="es-ES" sz="1600" b="0" i="0" u="none" strike="noStrike" kern="1200" cap="none" spc="-5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21945" algn="l"/>
                <a:tab pos="322580" algn="l"/>
              </a:tabLst>
              <a:defRPr/>
            </a:pPr>
            <a:r>
              <a:rPr kumimoji="0" lang="es-ES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Ayudas a la inversión: </a:t>
            </a:r>
            <a:r>
              <a:rPr kumimoji="0" lang="es-ES" sz="1600" b="0" i="0" u="none" strike="noStrike" kern="1200" cap="none" spc="-5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+15,3%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81" name="object 27"/>
          <p:cNvSpPr txBox="1"/>
          <p:nvPr/>
        </p:nvSpPr>
        <p:spPr>
          <a:xfrm>
            <a:off x="1144065" y="4514674"/>
            <a:ext cx="4336415" cy="1602362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21945" marR="0" lvl="0" indent="-309880" algn="just" defTabSz="914400" rtl="0" eaLnBrk="1" fontAlgn="auto" latinLnBrk="0" hangingPunct="1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2258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Impuestos: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+</a:t>
            </a:r>
            <a:r>
              <a:rPr kumimoji="0" lang="es-ES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6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,</a:t>
            </a:r>
            <a:r>
              <a:rPr kumimoji="0" lang="es-ES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4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%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21945" marR="0" lvl="0" indent="-309880" algn="just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2258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Tran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sferen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cias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otras</a:t>
            </a:r>
            <a:r>
              <a:rPr kumimoji="0" sz="1600" b="0" i="0" u="none" strike="noStrike" kern="1200" cap="none" spc="-6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AA</a:t>
            </a:r>
            <a:r>
              <a:rPr kumimoji="0" lang="es-ES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PP: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+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1600" b="0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9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.</a:t>
            </a:r>
            <a:r>
              <a:rPr kumimoji="0" lang="es-ES" sz="1600" b="0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509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600" b="0" i="0" u="none" strike="noStrike" kern="1200" cap="none" spc="-36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M€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8128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Wingdings"/>
              <a:buChar char=""/>
              <a:tabLst>
                <a:tab pos="81280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Fondo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es-ES" sz="16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de 13.486 M€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812800" marR="5080" lvl="1" indent="-342900" algn="just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Tx/>
              <a:buSzTx/>
              <a:buFont typeface="Wingdings"/>
              <a:buChar char=""/>
              <a:tabLst>
                <a:tab pos="812800" algn="l"/>
              </a:tabLst>
              <a:defRPr/>
            </a:pPr>
            <a:r>
              <a:rPr kumimoji="0" lang="es-ES" sz="16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Fondo de ayudas directas a empresas y autónomos: 7.000 M€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82" name="object 29"/>
          <p:cNvSpPr txBox="1"/>
          <p:nvPr/>
        </p:nvSpPr>
        <p:spPr>
          <a:xfrm>
            <a:off x="2744558" y="3675709"/>
            <a:ext cx="1301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s-ES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lang="es-ES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r>
              <a:rPr kumimoji="0" lang="es-ES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M€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4" name="Gráfico 83">
            <a:extLst>
              <a:ext uri="{FF2B5EF4-FFF2-40B4-BE49-F238E27FC236}">
                <a16:creationId xmlns:a16="http://schemas.microsoft.com/office/drawing/2014/main" id="{6E733A4C-76A4-4E32-8417-A20F41106C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545599"/>
              </p:ext>
            </p:extLst>
          </p:nvPr>
        </p:nvGraphicFramePr>
        <p:xfrm>
          <a:off x="5857649" y="1506317"/>
          <a:ext cx="4572000" cy="281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6" name="object 21"/>
          <p:cNvSpPr txBox="1"/>
          <p:nvPr/>
        </p:nvSpPr>
        <p:spPr>
          <a:xfrm>
            <a:off x="6981593" y="1542512"/>
            <a:ext cx="266050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EMPLEOS</a:t>
            </a:r>
            <a:r>
              <a:rPr kumimoji="0" sz="18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FINANCIEROS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7" name="object 9"/>
          <p:cNvSpPr/>
          <p:nvPr/>
        </p:nvSpPr>
        <p:spPr>
          <a:xfrm flipV="1">
            <a:off x="7927749" y="2931317"/>
            <a:ext cx="431800" cy="632928"/>
          </a:xfrm>
          <a:custGeom>
            <a:avLst/>
            <a:gdLst/>
            <a:ahLst/>
            <a:cxnLst/>
            <a:rect l="l" t="t" r="r" b="b"/>
            <a:pathLst>
              <a:path w="431800" h="707389">
                <a:moveTo>
                  <a:pt x="323469" y="0"/>
                </a:moveTo>
                <a:lnTo>
                  <a:pt x="107823" y="0"/>
                </a:lnTo>
                <a:lnTo>
                  <a:pt x="107823" y="491489"/>
                </a:lnTo>
                <a:lnTo>
                  <a:pt x="0" y="491489"/>
                </a:lnTo>
                <a:lnTo>
                  <a:pt x="215646" y="707135"/>
                </a:lnTo>
                <a:lnTo>
                  <a:pt x="431292" y="491489"/>
                </a:lnTo>
                <a:lnTo>
                  <a:pt x="323469" y="491489"/>
                </a:lnTo>
                <a:lnTo>
                  <a:pt x="323469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3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0" y="6322695"/>
            <a:ext cx="1855470" cy="5353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4500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86000" y="0"/>
            <a:ext cx="7747907" cy="681487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Presupuestaria de las AAPP 2021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object 19"/>
          <p:cNvSpPr txBox="1"/>
          <p:nvPr/>
        </p:nvSpPr>
        <p:spPr>
          <a:xfrm>
            <a:off x="0" y="771965"/>
            <a:ext cx="12112978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-635" algn="ctr">
              <a:spcBef>
                <a:spcPts val="105"/>
              </a:spcBef>
              <a:defRPr/>
            </a:pPr>
            <a:r>
              <a:rPr lang="es-ES" sz="3000" b="1" spc="-5" dirty="0" smtClean="0">
                <a:solidFill>
                  <a:srgbClr val="2D75B6"/>
                </a:solidFill>
                <a:latin typeface="Arial"/>
                <a:cs typeface="Arial"/>
              </a:rPr>
              <a:t>Recursos asignados del MRR a las CCAA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0" name="image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322695"/>
            <a:ext cx="1855470" cy="535305"/>
          </a:xfrm>
          <a:prstGeom prst="rect">
            <a:avLst/>
          </a:prstGeom>
          <a:ln/>
        </p:spPr>
      </p:pic>
      <p:sp>
        <p:nvSpPr>
          <p:cNvPr id="5" name="CuadroTexto 4"/>
          <p:cNvSpPr txBox="1"/>
          <p:nvPr/>
        </p:nvSpPr>
        <p:spPr>
          <a:xfrm>
            <a:off x="992038" y="2139351"/>
            <a:ext cx="34419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Hasta el 21 de enero de 2022, se han asignado al conjunto de Comunidades Autónomas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11.330 millones de euros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procedentes del Mecanismo de Recuperación y Resiliencia (MRR)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Estos recursos se han distribuido en conferencia sectorial, vía Real Decreto de concesión directa y otros instrumentos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96535"/>
              </p:ext>
            </p:extLst>
          </p:nvPr>
        </p:nvGraphicFramePr>
        <p:xfrm>
          <a:off x="6696075" y="1394293"/>
          <a:ext cx="4505325" cy="4928401"/>
        </p:xfrm>
        <a:graphic>
          <a:graphicData uri="http://schemas.openxmlformats.org/drawingml/2006/table">
            <a:tbl>
              <a:tblPr/>
              <a:tblGrid>
                <a:gridCol w="2534244">
                  <a:extLst>
                    <a:ext uri="{9D8B030D-6E8A-4147-A177-3AD203B41FA5}">
                      <a16:colId xmlns:a16="http://schemas.microsoft.com/office/drawing/2014/main" val="3516095082"/>
                    </a:ext>
                  </a:extLst>
                </a:gridCol>
                <a:gridCol w="1971081">
                  <a:extLst>
                    <a:ext uri="{9D8B030D-6E8A-4147-A177-3AD203B41FA5}">
                      <a16:colId xmlns:a16="http://schemas.microsoft.com/office/drawing/2014/main" val="1873294704"/>
                    </a:ext>
                  </a:extLst>
                </a:gridCol>
              </a:tblGrid>
              <a:tr h="6235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Cantidades asignadas</a:t>
                      </a:r>
                      <a:r>
                        <a:rPr lang="es-E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los fondos europeos (M€)</a:t>
                      </a:r>
                      <a:endParaRPr lang="es-ES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580886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Andalucía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1.923,3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214209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Aragón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519490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Asturias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272072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Baleares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410761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Canarias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698055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Cantabria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878515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Castilla-La Mancha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363635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Castilla y León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671410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Cataluña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1.608,0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640289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Extremadura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299844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Galicia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22389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Rioja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71758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Madrid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191629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430969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Navarra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777549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País Vasco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087306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Comunidad Valenciana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659775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Ceuta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278750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Melilla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01319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Pendiente de distribuir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285020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11.330,4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330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712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86000" y="0"/>
            <a:ext cx="7747907" cy="681487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Presupuestaria de las AAPP 2021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8379005" y="2426805"/>
            <a:ext cx="83248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295" marR="5080" lvl="0" indent="-18923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1,0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2% 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PIB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2" name="object 27"/>
          <p:cNvSpPr txBox="1"/>
          <p:nvPr/>
        </p:nvSpPr>
        <p:spPr>
          <a:xfrm>
            <a:off x="2702328" y="3996178"/>
            <a:ext cx="8324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295" marR="5080" lvl="0" indent="-18923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 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PIB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8" name="object 6"/>
          <p:cNvGraphicFramePr>
            <a:graphicFrameLocks noGrp="1"/>
          </p:cNvGraphicFramePr>
          <p:nvPr>
            <p:extLst/>
          </p:nvPr>
        </p:nvGraphicFramePr>
        <p:xfrm>
          <a:off x="2286001" y="1631700"/>
          <a:ext cx="7576457" cy="4724649"/>
        </p:xfrm>
        <a:graphic>
          <a:graphicData uri="http://schemas.openxmlformats.org/drawingml/2006/table">
            <a:tbl>
              <a:tblPr firstRow="1" bandRow="1"/>
              <a:tblGrid>
                <a:gridCol w="2069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8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1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17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4679"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CCAA</a:t>
                      </a:r>
                      <a:endParaRPr sz="115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5B5"/>
                    </a:solidFill>
                  </a:tcPr>
                </a:tc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5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es-ES" sz="115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150" dirty="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5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es-ES" sz="115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50" dirty="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50228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Variación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143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5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Millones</a:t>
                      </a:r>
                      <a:endParaRPr sz="1150" dirty="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9367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15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PIB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143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5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Millones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33679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15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PIB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60325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5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Millones</a:t>
                      </a:r>
                      <a:r>
                        <a:rPr sz="115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6383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p.p.</a:t>
                      </a:r>
                      <a:r>
                        <a:rPr sz="115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PIB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91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50" spc="1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Andalucía</a:t>
                      </a:r>
                      <a:endParaRPr sz="1150" dirty="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111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0,07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-305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-0,19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-416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-0,26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91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50" spc="1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Aragón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61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0,17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-56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-0,15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-117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-0,32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91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50" spc="15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Asturias</a:t>
                      </a:r>
                      <a:endParaRPr sz="1150" dirty="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243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1,13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215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0,93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-28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-0,20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91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50" spc="15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Baleares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22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0,08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338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1,17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316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1,09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91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50" spc="5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Canarias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182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0,46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210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0,50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28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0,03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91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50" spc="1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Cantabria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58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0,45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128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0,93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70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0,48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92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50" spc="15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Castilla-La</a:t>
                      </a:r>
                      <a:r>
                        <a:rPr sz="1150" spc="-6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5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Mancha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159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0,40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141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0,33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-18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-0,07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91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50" spc="2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Castilla</a:t>
                      </a:r>
                      <a:r>
                        <a:rPr sz="1150" spc="-6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1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50" spc="-3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15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León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195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0,35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-62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-0,10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-257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-0,46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91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50" spc="1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Cataluña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-947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-0,44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-752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-0,33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195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0,12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91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50" spc="1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Extremadura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-37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-0,19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41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0,20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78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0,39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91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50" spc="1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Galicia</a:t>
                      </a:r>
                      <a:endParaRPr sz="1150" dirty="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-39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-0,07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-99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-0,16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-60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-0,09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91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5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Madrid</a:t>
                      </a:r>
                      <a:endParaRPr sz="1150" dirty="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43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0,02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735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0,32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692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0,30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91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5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Murcia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-365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-1,22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-450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-1,40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-85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-0,18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91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50" spc="5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Navarra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-170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-0,88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269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1,30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439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2,18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391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50" spc="-25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5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50" spc="-4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5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50" spc="4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50" spc="5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50" spc="3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115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87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1,07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3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0,03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-84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-1,04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92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50" spc="25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Valencia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-1.346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-1,29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-1.292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-1,15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54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0,14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91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5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País</a:t>
                      </a:r>
                      <a:r>
                        <a:rPr sz="1150" spc="-5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10" dirty="0">
                          <a:solidFill>
                            <a:srgbClr val="1F4E78"/>
                          </a:solidFill>
                          <a:latin typeface="Calibri"/>
                          <a:cs typeface="Calibri"/>
                        </a:rPr>
                        <a:t>Vasco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-684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-1,03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602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0,84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1.286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1,87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391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47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5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5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5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5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CC</a:t>
                      </a:r>
                      <a:r>
                        <a:rPr sz="11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/>
                        </a:rPr>
                        <a:t>-2.427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/>
                        </a:rPr>
                        <a:t>-0,22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/>
                        </a:rPr>
                        <a:t>-334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/>
                        </a:rPr>
                        <a:t>-0,03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/>
                        </a:rPr>
                        <a:t>2.093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/>
                        </a:rPr>
                        <a:t>0,19</a:t>
                      </a:r>
                    </a:p>
                  </a:txBody>
                  <a:tcPr marL="3022" marR="3022" marT="3022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1" name="object 19"/>
          <p:cNvSpPr txBox="1"/>
          <p:nvPr/>
        </p:nvSpPr>
        <p:spPr>
          <a:xfrm>
            <a:off x="1378486" y="919028"/>
            <a:ext cx="9855571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-63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Diez CC AA acabaron el ejercicio 2021 con superávit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image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322695"/>
            <a:ext cx="1855470" cy="5353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55018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86000" y="0"/>
            <a:ext cx="7747907" cy="681487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Presupuestaria de las AAPP 2021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8379005" y="2426805"/>
            <a:ext cx="83248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295" marR="5080" lvl="0" indent="-18923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1,0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2% 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PIB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2" name="object 27"/>
          <p:cNvSpPr txBox="1"/>
          <p:nvPr/>
        </p:nvSpPr>
        <p:spPr>
          <a:xfrm>
            <a:off x="2702328" y="3996178"/>
            <a:ext cx="8324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295" marR="5080" lvl="0" indent="-18923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 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PIB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4"/>
          <p:cNvSpPr txBox="1"/>
          <p:nvPr/>
        </p:nvSpPr>
        <p:spPr>
          <a:xfrm>
            <a:off x="1907211" y="1515430"/>
            <a:ext cx="884872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Registran</a:t>
            </a:r>
            <a:r>
              <a:rPr kumimoji="0" sz="2000" b="1" i="0" u="none" strike="noStrike" kern="1200" cap="none" spc="2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210" normalizeH="0" baseline="0" noProof="0" dirty="0" smtClean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 </a:t>
            </a:r>
            <a:r>
              <a:rPr kumimoji="0" sz="2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superávit</a:t>
            </a:r>
            <a:r>
              <a:rPr kumimoji="0" sz="2000" b="1" i="0" u="none" strike="noStrike" kern="1200" cap="none" spc="220" normalizeH="0" baseline="0" noProof="0" dirty="0" smtClean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2000" b="1" i="0" u="none" strike="noStrike" kern="1200" cap="none" spc="2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2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27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2000" b="1" i="0" u="none" strike="noStrike" kern="1200" cap="none" spc="20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M€</a:t>
            </a:r>
            <a:r>
              <a:rPr kumimoji="0" sz="2000" b="1" i="0" u="none" strike="noStrike" kern="1200" cap="none" spc="2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s-ES" sz="2000" b="1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0,2</a:t>
            </a:r>
            <a:r>
              <a:rPr kumimoji="0" lang="es-ES" sz="2000" b="1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r>
              <a:rPr kumimoji="0" sz="2000" b="1" i="0" u="none" strike="noStrike" kern="1200" cap="none" spc="18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</a:t>
            </a:r>
            <a:r>
              <a:rPr kumimoji="0" sz="2000" b="1" i="0" u="none" strike="noStrike" kern="1200" cap="none" spc="2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PIB</a:t>
            </a: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similar al de 2020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81" name="object 4"/>
          <p:cNvGrpSpPr/>
          <p:nvPr/>
        </p:nvGrpSpPr>
        <p:grpSpPr>
          <a:xfrm>
            <a:off x="2135146" y="2212578"/>
            <a:ext cx="1836420" cy="1682750"/>
            <a:chOff x="1219200" y="1906523"/>
            <a:chExt cx="1836420" cy="1682750"/>
          </a:xfrm>
        </p:grpSpPr>
        <p:pic>
          <p:nvPicPr>
            <p:cNvPr id="82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0" y="1906523"/>
              <a:ext cx="1836420" cy="1682495"/>
            </a:xfrm>
            <a:prstGeom prst="rect">
              <a:avLst/>
            </a:prstGeom>
          </p:spPr>
        </p:pic>
        <p:pic>
          <p:nvPicPr>
            <p:cNvPr id="83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9804" y="2311908"/>
              <a:ext cx="1382267" cy="944879"/>
            </a:xfrm>
            <a:prstGeom prst="rect">
              <a:avLst/>
            </a:prstGeom>
          </p:spPr>
        </p:pic>
        <p:sp>
          <p:nvSpPr>
            <p:cNvPr id="84" name="object 7"/>
            <p:cNvSpPr/>
            <p:nvPr/>
          </p:nvSpPr>
          <p:spPr>
            <a:xfrm>
              <a:off x="1245107" y="1932431"/>
              <a:ext cx="1729739" cy="1576070"/>
            </a:xfrm>
            <a:custGeom>
              <a:avLst/>
              <a:gdLst/>
              <a:ahLst/>
              <a:cxnLst/>
              <a:rect l="l" t="t" r="r" b="b"/>
              <a:pathLst>
                <a:path w="1729739" h="1576070">
                  <a:moveTo>
                    <a:pt x="864869" y="0"/>
                  </a:moveTo>
                  <a:lnTo>
                    <a:pt x="814051" y="1337"/>
                  </a:lnTo>
                  <a:lnTo>
                    <a:pt x="764006" y="5300"/>
                  </a:lnTo>
                  <a:lnTo>
                    <a:pt x="714816" y="11815"/>
                  </a:lnTo>
                  <a:lnTo>
                    <a:pt x="666561" y="20809"/>
                  </a:lnTo>
                  <a:lnTo>
                    <a:pt x="619323" y="32206"/>
                  </a:lnTo>
                  <a:lnTo>
                    <a:pt x="573182" y="45933"/>
                  </a:lnTo>
                  <a:lnTo>
                    <a:pt x="528221" y="61917"/>
                  </a:lnTo>
                  <a:lnTo>
                    <a:pt x="484519" y="80083"/>
                  </a:lnTo>
                  <a:lnTo>
                    <a:pt x="442159" y="100357"/>
                  </a:lnTo>
                  <a:lnTo>
                    <a:pt x="401221" y="122667"/>
                  </a:lnTo>
                  <a:lnTo>
                    <a:pt x="361786" y="146936"/>
                  </a:lnTo>
                  <a:lnTo>
                    <a:pt x="323935" y="173093"/>
                  </a:lnTo>
                  <a:lnTo>
                    <a:pt x="287750" y="201063"/>
                  </a:lnTo>
                  <a:lnTo>
                    <a:pt x="253312" y="230771"/>
                  </a:lnTo>
                  <a:lnTo>
                    <a:pt x="220702" y="262145"/>
                  </a:lnTo>
                  <a:lnTo>
                    <a:pt x="190000" y="295110"/>
                  </a:lnTo>
                  <a:lnTo>
                    <a:pt x="161289" y="329592"/>
                  </a:lnTo>
                  <a:lnTo>
                    <a:pt x="134648" y="365518"/>
                  </a:lnTo>
                  <a:lnTo>
                    <a:pt x="110160" y="402813"/>
                  </a:lnTo>
                  <a:lnTo>
                    <a:pt x="87905" y="441404"/>
                  </a:lnTo>
                  <a:lnTo>
                    <a:pt x="67965" y="481217"/>
                  </a:lnTo>
                  <a:lnTo>
                    <a:pt x="50420" y="522177"/>
                  </a:lnTo>
                  <a:lnTo>
                    <a:pt x="35351" y="564212"/>
                  </a:lnTo>
                  <a:lnTo>
                    <a:pt x="22841" y="607246"/>
                  </a:lnTo>
                  <a:lnTo>
                    <a:pt x="12970" y="651207"/>
                  </a:lnTo>
                  <a:lnTo>
                    <a:pt x="5818" y="696020"/>
                  </a:lnTo>
                  <a:lnTo>
                    <a:pt x="1468" y="741612"/>
                  </a:lnTo>
                  <a:lnTo>
                    <a:pt x="0" y="787908"/>
                  </a:lnTo>
                  <a:lnTo>
                    <a:pt x="1468" y="834203"/>
                  </a:lnTo>
                  <a:lnTo>
                    <a:pt x="5818" y="879795"/>
                  </a:lnTo>
                  <a:lnTo>
                    <a:pt x="12970" y="924608"/>
                  </a:lnTo>
                  <a:lnTo>
                    <a:pt x="22841" y="968569"/>
                  </a:lnTo>
                  <a:lnTo>
                    <a:pt x="35351" y="1011603"/>
                  </a:lnTo>
                  <a:lnTo>
                    <a:pt x="50420" y="1053638"/>
                  </a:lnTo>
                  <a:lnTo>
                    <a:pt x="67965" y="1094598"/>
                  </a:lnTo>
                  <a:lnTo>
                    <a:pt x="87905" y="1134411"/>
                  </a:lnTo>
                  <a:lnTo>
                    <a:pt x="110160" y="1173002"/>
                  </a:lnTo>
                  <a:lnTo>
                    <a:pt x="134648" y="1210297"/>
                  </a:lnTo>
                  <a:lnTo>
                    <a:pt x="161289" y="1246223"/>
                  </a:lnTo>
                  <a:lnTo>
                    <a:pt x="190000" y="1280705"/>
                  </a:lnTo>
                  <a:lnTo>
                    <a:pt x="220702" y="1313670"/>
                  </a:lnTo>
                  <a:lnTo>
                    <a:pt x="253312" y="1345044"/>
                  </a:lnTo>
                  <a:lnTo>
                    <a:pt x="287750" y="1374752"/>
                  </a:lnTo>
                  <a:lnTo>
                    <a:pt x="323935" y="1402722"/>
                  </a:lnTo>
                  <a:lnTo>
                    <a:pt x="361786" y="1428879"/>
                  </a:lnTo>
                  <a:lnTo>
                    <a:pt x="401221" y="1453148"/>
                  </a:lnTo>
                  <a:lnTo>
                    <a:pt x="442159" y="1475458"/>
                  </a:lnTo>
                  <a:lnTo>
                    <a:pt x="484519" y="1495732"/>
                  </a:lnTo>
                  <a:lnTo>
                    <a:pt x="528221" y="1513898"/>
                  </a:lnTo>
                  <a:lnTo>
                    <a:pt x="573182" y="1529882"/>
                  </a:lnTo>
                  <a:lnTo>
                    <a:pt x="619323" y="1543609"/>
                  </a:lnTo>
                  <a:lnTo>
                    <a:pt x="666561" y="1555006"/>
                  </a:lnTo>
                  <a:lnTo>
                    <a:pt x="714816" y="1564000"/>
                  </a:lnTo>
                  <a:lnTo>
                    <a:pt x="764006" y="1570515"/>
                  </a:lnTo>
                  <a:lnTo>
                    <a:pt x="814051" y="1574478"/>
                  </a:lnTo>
                  <a:lnTo>
                    <a:pt x="864869" y="1575816"/>
                  </a:lnTo>
                  <a:lnTo>
                    <a:pt x="915688" y="1574478"/>
                  </a:lnTo>
                  <a:lnTo>
                    <a:pt x="965733" y="1570515"/>
                  </a:lnTo>
                  <a:lnTo>
                    <a:pt x="1014923" y="1564000"/>
                  </a:lnTo>
                  <a:lnTo>
                    <a:pt x="1063178" y="1555006"/>
                  </a:lnTo>
                  <a:lnTo>
                    <a:pt x="1110416" y="1543609"/>
                  </a:lnTo>
                  <a:lnTo>
                    <a:pt x="1156557" y="1529882"/>
                  </a:lnTo>
                  <a:lnTo>
                    <a:pt x="1201518" y="1513898"/>
                  </a:lnTo>
                  <a:lnTo>
                    <a:pt x="1245220" y="1495732"/>
                  </a:lnTo>
                  <a:lnTo>
                    <a:pt x="1287580" y="1475458"/>
                  </a:lnTo>
                  <a:lnTo>
                    <a:pt x="1328518" y="1453148"/>
                  </a:lnTo>
                  <a:lnTo>
                    <a:pt x="1367953" y="1428879"/>
                  </a:lnTo>
                  <a:lnTo>
                    <a:pt x="1405804" y="1402722"/>
                  </a:lnTo>
                  <a:lnTo>
                    <a:pt x="1441989" y="1374752"/>
                  </a:lnTo>
                  <a:lnTo>
                    <a:pt x="1476427" y="1345044"/>
                  </a:lnTo>
                  <a:lnTo>
                    <a:pt x="1509037" y="1313670"/>
                  </a:lnTo>
                  <a:lnTo>
                    <a:pt x="1539739" y="1280705"/>
                  </a:lnTo>
                  <a:lnTo>
                    <a:pt x="1568450" y="1246223"/>
                  </a:lnTo>
                  <a:lnTo>
                    <a:pt x="1595091" y="1210297"/>
                  </a:lnTo>
                  <a:lnTo>
                    <a:pt x="1619579" y="1173002"/>
                  </a:lnTo>
                  <a:lnTo>
                    <a:pt x="1641834" y="1134411"/>
                  </a:lnTo>
                  <a:lnTo>
                    <a:pt x="1661774" y="1094598"/>
                  </a:lnTo>
                  <a:lnTo>
                    <a:pt x="1679319" y="1053638"/>
                  </a:lnTo>
                  <a:lnTo>
                    <a:pt x="1694388" y="1011603"/>
                  </a:lnTo>
                  <a:lnTo>
                    <a:pt x="1706898" y="968569"/>
                  </a:lnTo>
                  <a:lnTo>
                    <a:pt x="1716769" y="924608"/>
                  </a:lnTo>
                  <a:lnTo>
                    <a:pt x="1723921" y="879795"/>
                  </a:lnTo>
                  <a:lnTo>
                    <a:pt x="1728271" y="834203"/>
                  </a:lnTo>
                  <a:lnTo>
                    <a:pt x="1729739" y="787908"/>
                  </a:lnTo>
                  <a:lnTo>
                    <a:pt x="1728271" y="741612"/>
                  </a:lnTo>
                  <a:lnTo>
                    <a:pt x="1723921" y="696020"/>
                  </a:lnTo>
                  <a:lnTo>
                    <a:pt x="1716769" y="651207"/>
                  </a:lnTo>
                  <a:lnTo>
                    <a:pt x="1706898" y="607246"/>
                  </a:lnTo>
                  <a:lnTo>
                    <a:pt x="1694388" y="564212"/>
                  </a:lnTo>
                  <a:lnTo>
                    <a:pt x="1679319" y="522177"/>
                  </a:lnTo>
                  <a:lnTo>
                    <a:pt x="1661774" y="481217"/>
                  </a:lnTo>
                  <a:lnTo>
                    <a:pt x="1641834" y="441404"/>
                  </a:lnTo>
                  <a:lnTo>
                    <a:pt x="1619579" y="402813"/>
                  </a:lnTo>
                  <a:lnTo>
                    <a:pt x="1595091" y="365518"/>
                  </a:lnTo>
                  <a:lnTo>
                    <a:pt x="1568450" y="329592"/>
                  </a:lnTo>
                  <a:lnTo>
                    <a:pt x="1539739" y="295110"/>
                  </a:lnTo>
                  <a:lnTo>
                    <a:pt x="1509037" y="262145"/>
                  </a:lnTo>
                  <a:lnTo>
                    <a:pt x="1476427" y="230771"/>
                  </a:lnTo>
                  <a:lnTo>
                    <a:pt x="1441989" y="201063"/>
                  </a:lnTo>
                  <a:lnTo>
                    <a:pt x="1405804" y="173093"/>
                  </a:lnTo>
                  <a:lnTo>
                    <a:pt x="1367953" y="146936"/>
                  </a:lnTo>
                  <a:lnTo>
                    <a:pt x="1328518" y="122667"/>
                  </a:lnTo>
                  <a:lnTo>
                    <a:pt x="1287580" y="100357"/>
                  </a:lnTo>
                  <a:lnTo>
                    <a:pt x="1245220" y="80083"/>
                  </a:lnTo>
                  <a:lnTo>
                    <a:pt x="1201518" y="61917"/>
                  </a:lnTo>
                  <a:lnTo>
                    <a:pt x="1156557" y="45933"/>
                  </a:lnTo>
                  <a:lnTo>
                    <a:pt x="1110416" y="32206"/>
                  </a:lnTo>
                  <a:lnTo>
                    <a:pt x="1063178" y="20809"/>
                  </a:lnTo>
                  <a:lnTo>
                    <a:pt x="1014923" y="11815"/>
                  </a:lnTo>
                  <a:lnTo>
                    <a:pt x="965733" y="5300"/>
                  </a:lnTo>
                  <a:lnTo>
                    <a:pt x="915688" y="1337"/>
                  </a:lnTo>
                  <a:lnTo>
                    <a:pt x="86486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5" name="object 8"/>
          <p:cNvSpPr txBox="1"/>
          <p:nvPr/>
        </p:nvSpPr>
        <p:spPr>
          <a:xfrm>
            <a:off x="2561781" y="2700867"/>
            <a:ext cx="9264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1460" marR="5080" lvl="0" indent="-23939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+0,26</a:t>
            </a:r>
            <a:r>
              <a:rPr kumimoji="0" sz="200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PIB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86" name="object 9"/>
          <p:cNvGrpSpPr/>
          <p:nvPr/>
        </p:nvGrpSpPr>
        <p:grpSpPr>
          <a:xfrm>
            <a:off x="7298458" y="2212578"/>
            <a:ext cx="1866900" cy="1682750"/>
            <a:chOff x="6382512" y="1906523"/>
            <a:chExt cx="1866900" cy="1682750"/>
          </a:xfrm>
        </p:grpSpPr>
        <p:pic>
          <p:nvPicPr>
            <p:cNvPr id="87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2512" y="1906523"/>
              <a:ext cx="1866899" cy="1682495"/>
            </a:xfrm>
            <a:prstGeom prst="rect">
              <a:avLst/>
            </a:prstGeom>
          </p:spPr>
        </p:pic>
        <p:pic>
          <p:nvPicPr>
            <p:cNvPr id="88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58356" y="2311908"/>
              <a:ext cx="1382266" cy="944879"/>
            </a:xfrm>
            <a:prstGeom prst="rect">
              <a:avLst/>
            </a:prstGeom>
          </p:spPr>
        </p:pic>
        <p:sp>
          <p:nvSpPr>
            <p:cNvPr id="89" name="object 12"/>
            <p:cNvSpPr/>
            <p:nvPr/>
          </p:nvSpPr>
          <p:spPr>
            <a:xfrm>
              <a:off x="6408419" y="1932431"/>
              <a:ext cx="1760220" cy="1576070"/>
            </a:xfrm>
            <a:custGeom>
              <a:avLst/>
              <a:gdLst/>
              <a:ahLst/>
              <a:cxnLst/>
              <a:rect l="l" t="t" r="r" b="b"/>
              <a:pathLst>
                <a:path w="1760220" h="1576070">
                  <a:moveTo>
                    <a:pt x="880110" y="0"/>
                  </a:moveTo>
                  <a:lnTo>
                    <a:pt x="830167" y="1247"/>
                  </a:lnTo>
                  <a:lnTo>
                    <a:pt x="780956" y="4944"/>
                  </a:lnTo>
                  <a:lnTo>
                    <a:pt x="732550" y="11025"/>
                  </a:lnTo>
                  <a:lnTo>
                    <a:pt x="685023" y="19424"/>
                  </a:lnTo>
                  <a:lnTo>
                    <a:pt x="638450" y="30072"/>
                  </a:lnTo>
                  <a:lnTo>
                    <a:pt x="592905" y="42905"/>
                  </a:lnTo>
                  <a:lnTo>
                    <a:pt x="548462" y="57856"/>
                  </a:lnTo>
                  <a:lnTo>
                    <a:pt x="505196" y="74858"/>
                  </a:lnTo>
                  <a:lnTo>
                    <a:pt x="463181" y="93844"/>
                  </a:lnTo>
                  <a:lnTo>
                    <a:pt x="422492" y="114748"/>
                  </a:lnTo>
                  <a:lnTo>
                    <a:pt x="383201" y="137504"/>
                  </a:lnTo>
                  <a:lnTo>
                    <a:pt x="345385" y="162045"/>
                  </a:lnTo>
                  <a:lnTo>
                    <a:pt x="309117" y="188305"/>
                  </a:lnTo>
                  <a:lnTo>
                    <a:pt x="274471" y="216217"/>
                  </a:lnTo>
                  <a:lnTo>
                    <a:pt x="241522" y="245714"/>
                  </a:lnTo>
                  <a:lnTo>
                    <a:pt x="210343" y="276730"/>
                  </a:lnTo>
                  <a:lnTo>
                    <a:pt x="181011" y="309199"/>
                  </a:lnTo>
                  <a:lnTo>
                    <a:pt x="153598" y="343053"/>
                  </a:lnTo>
                  <a:lnTo>
                    <a:pt x="128178" y="378227"/>
                  </a:lnTo>
                  <a:lnTo>
                    <a:pt x="104827" y="414654"/>
                  </a:lnTo>
                  <a:lnTo>
                    <a:pt x="83619" y="452268"/>
                  </a:lnTo>
                  <a:lnTo>
                    <a:pt x="64628" y="491002"/>
                  </a:lnTo>
                  <a:lnTo>
                    <a:pt x="47927" y="530788"/>
                  </a:lnTo>
                  <a:lnTo>
                    <a:pt x="33592" y="571562"/>
                  </a:lnTo>
                  <a:lnTo>
                    <a:pt x="21697" y="613257"/>
                  </a:lnTo>
                  <a:lnTo>
                    <a:pt x="12316" y="655805"/>
                  </a:lnTo>
                  <a:lnTo>
                    <a:pt x="5523" y="699140"/>
                  </a:lnTo>
                  <a:lnTo>
                    <a:pt x="1393" y="743197"/>
                  </a:lnTo>
                  <a:lnTo>
                    <a:pt x="0" y="787908"/>
                  </a:lnTo>
                  <a:lnTo>
                    <a:pt x="1393" y="832618"/>
                  </a:lnTo>
                  <a:lnTo>
                    <a:pt x="5523" y="876675"/>
                  </a:lnTo>
                  <a:lnTo>
                    <a:pt x="12316" y="920010"/>
                  </a:lnTo>
                  <a:lnTo>
                    <a:pt x="21697" y="962558"/>
                  </a:lnTo>
                  <a:lnTo>
                    <a:pt x="33592" y="1004253"/>
                  </a:lnTo>
                  <a:lnTo>
                    <a:pt x="47927" y="1045027"/>
                  </a:lnTo>
                  <a:lnTo>
                    <a:pt x="64628" y="1084813"/>
                  </a:lnTo>
                  <a:lnTo>
                    <a:pt x="83619" y="1123547"/>
                  </a:lnTo>
                  <a:lnTo>
                    <a:pt x="104827" y="1161161"/>
                  </a:lnTo>
                  <a:lnTo>
                    <a:pt x="128178" y="1197588"/>
                  </a:lnTo>
                  <a:lnTo>
                    <a:pt x="153598" y="1232762"/>
                  </a:lnTo>
                  <a:lnTo>
                    <a:pt x="181011" y="1266616"/>
                  </a:lnTo>
                  <a:lnTo>
                    <a:pt x="210343" y="1299085"/>
                  </a:lnTo>
                  <a:lnTo>
                    <a:pt x="241522" y="1330101"/>
                  </a:lnTo>
                  <a:lnTo>
                    <a:pt x="274471" y="1359598"/>
                  </a:lnTo>
                  <a:lnTo>
                    <a:pt x="309117" y="1387510"/>
                  </a:lnTo>
                  <a:lnTo>
                    <a:pt x="345385" y="1413770"/>
                  </a:lnTo>
                  <a:lnTo>
                    <a:pt x="383201" y="1438311"/>
                  </a:lnTo>
                  <a:lnTo>
                    <a:pt x="422492" y="1461067"/>
                  </a:lnTo>
                  <a:lnTo>
                    <a:pt x="463181" y="1481971"/>
                  </a:lnTo>
                  <a:lnTo>
                    <a:pt x="505196" y="1500957"/>
                  </a:lnTo>
                  <a:lnTo>
                    <a:pt x="548462" y="1517959"/>
                  </a:lnTo>
                  <a:lnTo>
                    <a:pt x="592905" y="1532910"/>
                  </a:lnTo>
                  <a:lnTo>
                    <a:pt x="638450" y="1545743"/>
                  </a:lnTo>
                  <a:lnTo>
                    <a:pt x="685023" y="1556391"/>
                  </a:lnTo>
                  <a:lnTo>
                    <a:pt x="732550" y="1564790"/>
                  </a:lnTo>
                  <a:lnTo>
                    <a:pt x="780956" y="1570871"/>
                  </a:lnTo>
                  <a:lnTo>
                    <a:pt x="830167" y="1574568"/>
                  </a:lnTo>
                  <a:lnTo>
                    <a:pt x="880110" y="1575816"/>
                  </a:lnTo>
                  <a:lnTo>
                    <a:pt x="930052" y="1574568"/>
                  </a:lnTo>
                  <a:lnTo>
                    <a:pt x="979263" y="1570871"/>
                  </a:lnTo>
                  <a:lnTo>
                    <a:pt x="1027669" y="1564790"/>
                  </a:lnTo>
                  <a:lnTo>
                    <a:pt x="1075196" y="1556391"/>
                  </a:lnTo>
                  <a:lnTo>
                    <a:pt x="1121769" y="1545743"/>
                  </a:lnTo>
                  <a:lnTo>
                    <a:pt x="1167314" y="1532910"/>
                  </a:lnTo>
                  <a:lnTo>
                    <a:pt x="1211757" y="1517959"/>
                  </a:lnTo>
                  <a:lnTo>
                    <a:pt x="1255023" y="1500957"/>
                  </a:lnTo>
                  <a:lnTo>
                    <a:pt x="1297038" y="1481971"/>
                  </a:lnTo>
                  <a:lnTo>
                    <a:pt x="1337727" y="1461067"/>
                  </a:lnTo>
                  <a:lnTo>
                    <a:pt x="1377018" y="1438311"/>
                  </a:lnTo>
                  <a:lnTo>
                    <a:pt x="1414834" y="1413770"/>
                  </a:lnTo>
                  <a:lnTo>
                    <a:pt x="1451102" y="1387510"/>
                  </a:lnTo>
                  <a:lnTo>
                    <a:pt x="1485748" y="1359598"/>
                  </a:lnTo>
                  <a:lnTo>
                    <a:pt x="1518697" y="1330101"/>
                  </a:lnTo>
                  <a:lnTo>
                    <a:pt x="1549876" y="1299085"/>
                  </a:lnTo>
                  <a:lnTo>
                    <a:pt x="1579208" y="1266616"/>
                  </a:lnTo>
                  <a:lnTo>
                    <a:pt x="1606621" y="1232762"/>
                  </a:lnTo>
                  <a:lnTo>
                    <a:pt x="1632041" y="1197588"/>
                  </a:lnTo>
                  <a:lnTo>
                    <a:pt x="1655392" y="1161161"/>
                  </a:lnTo>
                  <a:lnTo>
                    <a:pt x="1676600" y="1123547"/>
                  </a:lnTo>
                  <a:lnTo>
                    <a:pt x="1695591" y="1084813"/>
                  </a:lnTo>
                  <a:lnTo>
                    <a:pt x="1712292" y="1045027"/>
                  </a:lnTo>
                  <a:lnTo>
                    <a:pt x="1726627" y="1004253"/>
                  </a:lnTo>
                  <a:lnTo>
                    <a:pt x="1738522" y="962558"/>
                  </a:lnTo>
                  <a:lnTo>
                    <a:pt x="1747903" y="920010"/>
                  </a:lnTo>
                  <a:lnTo>
                    <a:pt x="1754696" y="876675"/>
                  </a:lnTo>
                  <a:lnTo>
                    <a:pt x="1758826" y="832618"/>
                  </a:lnTo>
                  <a:lnTo>
                    <a:pt x="1760220" y="787908"/>
                  </a:lnTo>
                  <a:lnTo>
                    <a:pt x="1758826" y="743197"/>
                  </a:lnTo>
                  <a:lnTo>
                    <a:pt x="1754696" y="699140"/>
                  </a:lnTo>
                  <a:lnTo>
                    <a:pt x="1747903" y="655805"/>
                  </a:lnTo>
                  <a:lnTo>
                    <a:pt x="1738522" y="613257"/>
                  </a:lnTo>
                  <a:lnTo>
                    <a:pt x="1726627" y="571562"/>
                  </a:lnTo>
                  <a:lnTo>
                    <a:pt x="1712292" y="530788"/>
                  </a:lnTo>
                  <a:lnTo>
                    <a:pt x="1695591" y="491002"/>
                  </a:lnTo>
                  <a:lnTo>
                    <a:pt x="1676600" y="452268"/>
                  </a:lnTo>
                  <a:lnTo>
                    <a:pt x="1655392" y="414654"/>
                  </a:lnTo>
                  <a:lnTo>
                    <a:pt x="1632041" y="378227"/>
                  </a:lnTo>
                  <a:lnTo>
                    <a:pt x="1606621" y="343053"/>
                  </a:lnTo>
                  <a:lnTo>
                    <a:pt x="1579208" y="309199"/>
                  </a:lnTo>
                  <a:lnTo>
                    <a:pt x="1549876" y="276730"/>
                  </a:lnTo>
                  <a:lnTo>
                    <a:pt x="1518697" y="245714"/>
                  </a:lnTo>
                  <a:lnTo>
                    <a:pt x="1485748" y="216217"/>
                  </a:lnTo>
                  <a:lnTo>
                    <a:pt x="1451102" y="188305"/>
                  </a:lnTo>
                  <a:lnTo>
                    <a:pt x="1414834" y="162045"/>
                  </a:lnTo>
                  <a:lnTo>
                    <a:pt x="1377018" y="137504"/>
                  </a:lnTo>
                  <a:lnTo>
                    <a:pt x="1337727" y="114748"/>
                  </a:lnTo>
                  <a:lnTo>
                    <a:pt x="1297038" y="93844"/>
                  </a:lnTo>
                  <a:lnTo>
                    <a:pt x="1255023" y="74858"/>
                  </a:lnTo>
                  <a:lnTo>
                    <a:pt x="1211757" y="57856"/>
                  </a:lnTo>
                  <a:lnTo>
                    <a:pt x="1167314" y="42905"/>
                  </a:lnTo>
                  <a:lnTo>
                    <a:pt x="1121769" y="30072"/>
                  </a:lnTo>
                  <a:lnTo>
                    <a:pt x="1075196" y="19424"/>
                  </a:lnTo>
                  <a:lnTo>
                    <a:pt x="1027669" y="11025"/>
                  </a:lnTo>
                  <a:lnTo>
                    <a:pt x="979263" y="4944"/>
                  </a:lnTo>
                  <a:lnTo>
                    <a:pt x="930052" y="1247"/>
                  </a:lnTo>
                  <a:lnTo>
                    <a:pt x="88011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object 13"/>
          <p:cNvSpPr txBox="1"/>
          <p:nvPr/>
        </p:nvSpPr>
        <p:spPr>
          <a:xfrm>
            <a:off x="7744393" y="2700867"/>
            <a:ext cx="92262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1460" marR="5080" lvl="0" indent="-23939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+0,27</a:t>
            </a:r>
            <a:r>
              <a:rPr kumimoji="0" sz="200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PIB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91" name="object 14"/>
          <p:cNvGrpSpPr/>
          <p:nvPr/>
        </p:nvGrpSpPr>
        <p:grpSpPr>
          <a:xfrm>
            <a:off x="4600977" y="2266648"/>
            <a:ext cx="2121535" cy="976324"/>
            <a:chOff x="3685031" y="1960593"/>
            <a:chExt cx="2121535" cy="976324"/>
          </a:xfrm>
        </p:grpSpPr>
        <p:sp>
          <p:nvSpPr>
            <p:cNvPr id="92" name="object 15"/>
            <p:cNvSpPr/>
            <p:nvPr/>
          </p:nvSpPr>
          <p:spPr>
            <a:xfrm>
              <a:off x="3685031" y="2345097"/>
              <a:ext cx="2121535" cy="591820"/>
            </a:xfrm>
            <a:custGeom>
              <a:avLst/>
              <a:gdLst/>
              <a:ahLst/>
              <a:cxnLst/>
              <a:rect l="l" t="t" r="r" b="b"/>
              <a:pathLst>
                <a:path w="2121535" h="591819">
                  <a:moveTo>
                    <a:pt x="1825752" y="0"/>
                  </a:moveTo>
                  <a:lnTo>
                    <a:pt x="1825752" y="147827"/>
                  </a:lnTo>
                  <a:lnTo>
                    <a:pt x="0" y="147827"/>
                  </a:lnTo>
                  <a:lnTo>
                    <a:pt x="0" y="443483"/>
                  </a:lnTo>
                  <a:lnTo>
                    <a:pt x="1825752" y="443483"/>
                  </a:lnTo>
                  <a:lnTo>
                    <a:pt x="1825752" y="591311"/>
                  </a:lnTo>
                  <a:lnTo>
                    <a:pt x="2121408" y="295655"/>
                  </a:lnTo>
                  <a:lnTo>
                    <a:pt x="182575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bject 17"/>
            <p:cNvSpPr/>
            <p:nvPr/>
          </p:nvSpPr>
          <p:spPr>
            <a:xfrm rot="10800000" flipV="1">
              <a:off x="3809605" y="1960593"/>
              <a:ext cx="516622" cy="369331"/>
            </a:xfrm>
            <a:custGeom>
              <a:avLst/>
              <a:gdLst/>
              <a:ahLst/>
              <a:cxnLst/>
              <a:rect l="l" t="t" r="r" b="b"/>
              <a:pathLst>
                <a:path w="548639" h="417830">
                  <a:moveTo>
                    <a:pt x="274320" y="0"/>
                  </a:moveTo>
                  <a:lnTo>
                    <a:pt x="0" y="417575"/>
                  </a:lnTo>
                  <a:lnTo>
                    <a:pt x="548640" y="417575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object 17"/>
          <p:cNvSpPr/>
          <p:nvPr/>
        </p:nvSpPr>
        <p:spPr>
          <a:xfrm rot="10800000" flipV="1">
            <a:off x="4725551" y="3290503"/>
            <a:ext cx="548640" cy="348384"/>
          </a:xfrm>
          <a:custGeom>
            <a:avLst/>
            <a:gdLst/>
            <a:ahLst/>
            <a:cxnLst/>
            <a:rect l="l" t="t" r="r" b="b"/>
            <a:pathLst>
              <a:path w="548639" h="417830">
                <a:moveTo>
                  <a:pt x="274320" y="0"/>
                </a:moveTo>
                <a:lnTo>
                  <a:pt x="0" y="417575"/>
                </a:lnTo>
                <a:lnTo>
                  <a:pt x="548640" y="417575"/>
                </a:lnTo>
                <a:lnTo>
                  <a:pt x="27432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CuadroTexto 94"/>
          <p:cNvSpPr txBox="1"/>
          <p:nvPr/>
        </p:nvSpPr>
        <p:spPr>
          <a:xfrm>
            <a:off x="5302064" y="2300668"/>
            <a:ext cx="1590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+0,01 pp PIB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ángulo 95"/>
          <p:cNvSpPr/>
          <p:nvPr/>
        </p:nvSpPr>
        <p:spPr>
          <a:xfrm>
            <a:off x="5242173" y="3381557"/>
            <a:ext cx="1089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+349</a:t>
            </a:r>
            <a:r>
              <a:rPr kumimoji="0" lang="es-ES" sz="1800" b="1" i="0" u="none" strike="noStrike" kern="1200" cap="none" spc="-5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M€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7" name="CuadroTexto 96"/>
          <p:cNvSpPr txBox="1"/>
          <p:nvPr/>
        </p:nvSpPr>
        <p:spPr>
          <a:xfrm>
            <a:off x="2568581" y="1933532"/>
            <a:ext cx="82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sp>
        <p:nvSpPr>
          <p:cNvPr id="98" name="CuadroTexto 97"/>
          <p:cNvSpPr txBox="1"/>
          <p:nvPr/>
        </p:nvSpPr>
        <p:spPr>
          <a:xfrm>
            <a:off x="7790660" y="1933532"/>
            <a:ext cx="82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9" name="Gráfico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59328"/>
              </p:ext>
            </p:extLst>
          </p:nvPr>
        </p:nvGraphicFramePr>
        <p:xfrm>
          <a:off x="1534125" y="4109300"/>
          <a:ext cx="91264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1" name="object 19"/>
          <p:cNvSpPr txBox="1"/>
          <p:nvPr/>
        </p:nvSpPr>
        <p:spPr>
          <a:xfrm>
            <a:off x="300800" y="850437"/>
            <a:ext cx="11717029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-63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Las EE LL logran encadenar saldos positivos desde el año 2012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0" name="image3.png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0" y="6315909"/>
            <a:ext cx="1855470" cy="5353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66797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86000" y="0"/>
            <a:ext cx="7747907" cy="681487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Presupuestaria de las AAPP 2021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662307" y="6302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15"/>
          <p:cNvSpPr txBox="1"/>
          <p:nvPr/>
        </p:nvSpPr>
        <p:spPr>
          <a:xfrm>
            <a:off x="7637103" y="1351696"/>
            <a:ext cx="2621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EMPLEOS</a:t>
            </a:r>
            <a:r>
              <a:rPr sz="1800" b="1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NO</a:t>
            </a:r>
            <a:r>
              <a:rPr sz="1800" b="1" spc="-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FINANCIEROS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object 18"/>
          <p:cNvSpPr txBox="1"/>
          <p:nvPr/>
        </p:nvSpPr>
        <p:spPr>
          <a:xfrm>
            <a:off x="2112321" y="4384077"/>
            <a:ext cx="3742690" cy="276678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21945" indent="-309880">
              <a:lnSpc>
                <a:spcPct val="100000"/>
              </a:lnSpc>
              <a:spcBef>
                <a:spcPts val="795"/>
              </a:spcBef>
              <a:buFont typeface="Wingdings"/>
              <a:buChar char=""/>
              <a:tabLst>
                <a:tab pos="321945" algn="l"/>
                <a:tab pos="322580" algn="l"/>
              </a:tabLst>
            </a:pPr>
            <a:r>
              <a:rPr sz="1600" spc="-5" dirty="0" smtClean="0">
                <a:solidFill>
                  <a:srgbClr val="1F4E79"/>
                </a:solidFill>
                <a:latin typeface="Arial MT"/>
                <a:cs typeface="Arial MT"/>
              </a:rPr>
              <a:t>Impuestos</a:t>
            </a:r>
            <a:r>
              <a:rPr lang="es-ES" sz="1600" spc="-5" dirty="0" smtClean="0">
                <a:solidFill>
                  <a:srgbClr val="1F4E79"/>
                </a:solidFill>
                <a:latin typeface="Arial MT"/>
                <a:cs typeface="Arial MT"/>
              </a:rPr>
              <a:t>:</a:t>
            </a:r>
            <a:r>
              <a:rPr sz="1600" spc="-10" dirty="0" smtClean="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lang="es-ES" sz="1600" spc="-10" dirty="0">
                <a:solidFill>
                  <a:srgbClr val="1F4E79"/>
                </a:solidFill>
                <a:latin typeface="Arial MT"/>
                <a:cs typeface="Arial MT"/>
              </a:rPr>
              <a:t>+7,7</a:t>
            </a:r>
            <a:r>
              <a:rPr sz="1600" spc="-10" dirty="0">
                <a:solidFill>
                  <a:srgbClr val="1F4E79"/>
                </a:solidFill>
                <a:latin typeface="Arial MT"/>
                <a:cs typeface="Arial MT"/>
              </a:rPr>
              <a:t>%</a:t>
            </a:r>
            <a:endParaRPr sz="1600" dirty="0">
              <a:latin typeface="Arial MT"/>
              <a:cs typeface="Arial MT"/>
            </a:endParaRPr>
          </a:p>
          <a:p>
            <a:pPr marL="321945" indent="-309880">
              <a:lnSpc>
                <a:spcPct val="100000"/>
              </a:lnSpc>
              <a:spcBef>
                <a:spcPts val="695"/>
              </a:spcBef>
              <a:buFont typeface="Wingdings"/>
              <a:buChar char=""/>
              <a:tabLst>
                <a:tab pos="321945" algn="l"/>
                <a:tab pos="322580" algn="l"/>
              </a:tabLst>
            </a:pPr>
            <a:r>
              <a:rPr lang="es-ES" sz="1600" spc="-10" dirty="0" smtClean="0">
                <a:solidFill>
                  <a:srgbClr val="1F4E79"/>
                </a:solidFill>
                <a:latin typeface="Arial MT"/>
                <a:cs typeface="Arial MT"/>
              </a:rPr>
              <a:t>Transferencias </a:t>
            </a:r>
            <a:r>
              <a:rPr sz="1600" spc="-5" dirty="0">
                <a:solidFill>
                  <a:srgbClr val="1F4E79"/>
                </a:solidFill>
                <a:latin typeface="Arial MT"/>
                <a:cs typeface="Arial MT"/>
              </a:rPr>
              <a:t>de</a:t>
            </a:r>
            <a:r>
              <a:rPr lang="es-ES" sz="1600" spc="-5" dirty="0">
                <a:solidFill>
                  <a:srgbClr val="1F4E79"/>
                </a:solidFill>
                <a:latin typeface="Arial MT"/>
                <a:cs typeface="Arial MT"/>
              </a:rPr>
              <a:t> otras AAPP</a:t>
            </a:r>
            <a:r>
              <a:rPr sz="1600" spc="-5" dirty="0">
                <a:solidFill>
                  <a:srgbClr val="1F4E79"/>
                </a:solidFill>
                <a:latin typeface="Arial MT"/>
                <a:cs typeface="Arial MT"/>
              </a:rPr>
              <a:t>:</a:t>
            </a:r>
            <a:r>
              <a:rPr sz="1600" spc="-20" dirty="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endParaRPr lang="es-ES" sz="1600" spc="-20" dirty="0">
              <a:solidFill>
                <a:srgbClr val="1F4E79"/>
              </a:solidFill>
              <a:latin typeface="Arial MT"/>
              <a:cs typeface="Arial MT"/>
            </a:endParaRPr>
          </a:p>
          <a:p>
            <a:pPr marL="779145" lvl="1" indent="-309880">
              <a:spcBef>
                <a:spcPts val="695"/>
              </a:spcBef>
              <a:buFont typeface="Wingdings" panose="05000000000000000000" pitchFamily="2" charset="2"/>
              <a:buChar char="q"/>
              <a:tabLst>
                <a:tab pos="321945" algn="l"/>
                <a:tab pos="322580" algn="l"/>
              </a:tabLst>
            </a:pPr>
            <a:r>
              <a:rPr lang="es-ES" sz="1600" b="1" spc="-5" dirty="0" smtClean="0">
                <a:solidFill>
                  <a:srgbClr val="1F4E79"/>
                </a:solidFill>
                <a:latin typeface="Arial MT"/>
                <a:cs typeface="Arial MT"/>
              </a:rPr>
              <a:t>20.106 </a:t>
            </a:r>
            <a:r>
              <a:rPr lang="es-ES" sz="1600" b="1" spc="-5" dirty="0">
                <a:solidFill>
                  <a:srgbClr val="1F4E79"/>
                </a:solidFill>
                <a:latin typeface="Arial MT"/>
                <a:cs typeface="Arial MT"/>
              </a:rPr>
              <a:t>millones</a:t>
            </a:r>
            <a:r>
              <a:rPr lang="es-ES" sz="1600" spc="-5" dirty="0">
                <a:solidFill>
                  <a:srgbClr val="1F4E79"/>
                </a:solidFill>
                <a:latin typeface="Arial MT"/>
                <a:cs typeface="Arial MT"/>
              </a:rPr>
              <a:t> recibidos de la Administración Central (</a:t>
            </a:r>
            <a:r>
              <a:rPr sz="1600" spc="-5" dirty="0" smtClean="0">
                <a:solidFill>
                  <a:srgbClr val="1F4E79"/>
                </a:solidFill>
                <a:latin typeface="Arial MT"/>
                <a:cs typeface="Arial MT"/>
              </a:rPr>
              <a:t>+</a:t>
            </a:r>
            <a:r>
              <a:rPr lang="es-ES" sz="1600" spc="-5" dirty="0" smtClean="0">
                <a:solidFill>
                  <a:srgbClr val="1F4E79"/>
                </a:solidFill>
                <a:latin typeface="Arial MT"/>
                <a:cs typeface="Arial MT"/>
              </a:rPr>
              <a:t>5,1</a:t>
            </a:r>
            <a:r>
              <a:rPr sz="1600" spc="-5" dirty="0" smtClean="0">
                <a:solidFill>
                  <a:srgbClr val="1F4E79"/>
                </a:solidFill>
                <a:latin typeface="Arial MT"/>
                <a:cs typeface="Arial MT"/>
              </a:rPr>
              <a:t>%</a:t>
            </a:r>
            <a:r>
              <a:rPr lang="es-ES" sz="1600" spc="-5" dirty="0" smtClean="0">
                <a:solidFill>
                  <a:srgbClr val="1F4E79"/>
                </a:solidFill>
                <a:latin typeface="Arial MT"/>
                <a:cs typeface="Arial MT"/>
              </a:rPr>
              <a:t>)</a:t>
            </a:r>
          </a:p>
          <a:p>
            <a:pPr marL="779145" lvl="1" indent="-309880">
              <a:spcBef>
                <a:spcPts val="695"/>
              </a:spcBef>
              <a:buFont typeface="Wingdings" panose="05000000000000000000" pitchFamily="2" charset="2"/>
              <a:buChar char="q"/>
              <a:tabLst>
                <a:tab pos="321945" algn="l"/>
                <a:tab pos="322580" algn="l"/>
              </a:tabLst>
            </a:pPr>
            <a:r>
              <a:rPr lang="es-ES" sz="1600" spc="-5" dirty="0" smtClean="0">
                <a:solidFill>
                  <a:srgbClr val="1F4E79"/>
                </a:solidFill>
                <a:latin typeface="Arial MT"/>
                <a:cs typeface="Arial MT"/>
              </a:rPr>
              <a:t>Las EELL reciben hoy casi 500 millones del SII-IVA</a:t>
            </a:r>
          </a:p>
          <a:p>
            <a:pPr marL="779145" lvl="1" indent="-309880">
              <a:spcBef>
                <a:spcPts val="695"/>
              </a:spcBef>
              <a:buFont typeface="Wingdings" panose="05000000000000000000" pitchFamily="2" charset="2"/>
              <a:buChar char="q"/>
              <a:tabLst>
                <a:tab pos="321945" algn="l"/>
                <a:tab pos="322580" algn="l"/>
              </a:tabLst>
            </a:pPr>
            <a:r>
              <a:rPr lang="es-ES" sz="1600" spc="-5" dirty="0" smtClean="0">
                <a:solidFill>
                  <a:srgbClr val="1F4E79"/>
                </a:solidFill>
                <a:latin typeface="Arial MT"/>
                <a:cs typeface="Arial MT"/>
              </a:rPr>
              <a:t>434M€ en compensación al transporte público por la COVID</a:t>
            </a:r>
          </a:p>
          <a:p>
            <a:pPr marL="779145" lvl="1" indent="-309880">
              <a:spcBef>
                <a:spcPts val="695"/>
              </a:spcBef>
              <a:buFont typeface="Wingdings" panose="05000000000000000000" pitchFamily="2" charset="2"/>
              <a:buChar char="q"/>
              <a:tabLst>
                <a:tab pos="321945" algn="l"/>
                <a:tab pos="322580" algn="l"/>
              </a:tabLst>
            </a:pPr>
            <a:endParaRPr sz="1600" dirty="0">
              <a:latin typeface="Arial MT"/>
              <a:cs typeface="Arial MT"/>
            </a:endParaRPr>
          </a:p>
        </p:txBody>
      </p:sp>
      <p:sp>
        <p:nvSpPr>
          <p:cNvPr id="23" name="object 19"/>
          <p:cNvSpPr txBox="1"/>
          <p:nvPr/>
        </p:nvSpPr>
        <p:spPr>
          <a:xfrm>
            <a:off x="6872853" y="4384077"/>
            <a:ext cx="3878579" cy="169213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21945" indent="-309880">
              <a:lnSpc>
                <a:spcPct val="100000"/>
              </a:lnSpc>
              <a:spcBef>
                <a:spcPts val="795"/>
              </a:spcBef>
              <a:buFont typeface="Wingdings"/>
              <a:buChar char=""/>
              <a:tabLst>
                <a:tab pos="321945" algn="l"/>
                <a:tab pos="322580" algn="l"/>
              </a:tabLst>
            </a:pPr>
            <a:r>
              <a:rPr sz="1600" spc="-5" dirty="0">
                <a:solidFill>
                  <a:srgbClr val="1F4E79"/>
                </a:solidFill>
                <a:latin typeface="Arial MT"/>
                <a:cs typeface="Arial MT"/>
              </a:rPr>
              <a:t>Consumos</a:t>
            </a:r>
            <a:r>
              <a:rPr sz="1600" spc="-15" dirty="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Arial MT"/>
                <a:cs typeface="Arial MT"/>
              </a:rPr>
              <a:t>intermedios:</a:t>
            </a:r>
            <a:r>
              <a:rPr sz="1600" spc="-10" dirty="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lang="es-ES" sz="1600" spc="-10" dirty="0" smtClean="0">
                <a:solidFill>
                  <a:srgbClr val="1F4E79"/>
                </a:solidFill>
                <a:latin typeface="Arial MT"/>
                <a:cs typeface="Arial MT"/>
              </a:rPr>
              <a:t>5,1</a:t>
            </a:r>
            <a:r>
              <a:rPr sz="1600" spc="-10" dirty="0">
                <a:solidFill>
                  <a:srgbClr val="1F4E79"/>
                </a:solidFill>
                <a:latin typeface="Arial MT"/>
                <a:cs typeface="Arial MT"/>
              </a:rPr>
              <a:t>%</a:t>
            </a:r>
            <a:endParaRPr sz="1600" dirty="0">
              <a:latin typeface="Arial MT"/>
              <a:cs typeface="Arial MT"/>
            </a:endParaRPr>
          </a:p>
          <a:p>
            <a:pPr marL="321945" indent="-309880">
              <a:lnSpc>
                <a:spcPct val="100000"/>
              </a:lnSpc>
              <a:spcBef>
                <a:spcPts val="695"/>
              </a:spcBef>
              <a:buFont typeface="Wingdings"/>
              <a:buChar char=""/>
              <a:tabLst>
                <a:tab pos="321945" algn="l"/>
                <a:tab pos="322580" algn="l"/>
              </a:tabLst>
            </a:pPr>
            <a:r>
              <a:rPr sz="1600" spc="-5" dirty="0">
                <a:solidFill>
                  <a:srgbClr val="1F4E79"/>
                </a:solidFill>
                <a:latin typeface="Arial MT"/>
                <a:cs typeface="Arial MT"/>
              </a:rPr>
              <a:t>Remuneración</a:t>
            </a:r>
            <a:r>
              <a:rPr sz="1600" spc="-25" dirty="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Arial MT"/>
                <a:cs typeface="Arial MT"/>
              </a:rPr>
              <a:t>asalariados:</a:t>
            </a:r>
            <a:r>
              <a:rPr sz="1600" spc="-30" dirty="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Arial MT"/>
                <a:cs typeface="Arial MT"/>
              </a:rPr>
              <a:t>+</a:t>
            </a:r>
            <a:r>
              <a:rPr lang="es-ES" sz="1600" spc="-5" dirty="0">
                <a:solidFill>
                  <a:srgbClr val="1F4E79"/>
                </a:solidFill>
                <a:latin typeface="Arial MT"/>
                <a:cs typeface="Arial MT"/>
              </a:rPr>
              <a:t>4,8</a:t>
            </a:r>
            <a:r>
              <a:rPr sz="1600" spc="-5" dirty="0">
                <a:solidFill>
                  <a:srgbClr val="1F4E79"/>
                </a:solidFill>
                <a:latin typeface="Arial MT"/>
                <a:cs typeface="Arial MT"/>
              </a:rPr>
              <a:t>%</a:t>
            </a:r>
            <a:endParaRPr sz="1600" dirty="0">
              <a:latin typeface="Arial MT"/>
              <a:cs typeface="Arial MT"/>
            </a:endParaRPr>
          </a:p>
          <a:p>
            <a:pPr marL="321945" indent="-309880">
              <a:lnSpc>
                <a:spcPct val="100000"/>
              </a:lnSpc>
              <a:spcBef>
                <a:spcPts val="695"/>
              </a:spcBef>
              <a:buFont typeface="Wingdings"/>
              <a:buChar char=""/>
              <a:tabLst>
                <a:tab pos="321945" algn="l"/>
                <a:tab pos="322580" algn="l"/>
              </a:tabLst>
            </a:pPr>
            <a:r>
              <a:rPr sz="1600" spc="-5" dirty="0">
                <a:solidFill>
                  <a:srgbClr val="1F4E79"/>
                </a:solidFill>
                <a:latin typeface="Arial MT"/>
                <a:cs typeface="Arial MT"/>
              </a:rPr>
              <a:t>Formación</a:t>
            </a:r>
            <a:r>
              <a:rPr sz="1600" spc="5" dirty="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Arial MT"/>
                <a:cs typeface="Arial MT"/>
              </a:rPr>
              <a:t>Bruta</a:t>
            </a:r>
            <a:r>
              <a:rPr sz="1600" spc="5" dirty="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Arial MT"/>
                <a:cs typeface="Arial MT"/>
              </a:rPr>
              <a:t>de Capital</a:t>
            </a:r>
            <a:r>
              <a:rPr sz="1600" spc="-15" dirty="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Arial MT"/>
                <a:cs typeface="Arial MT"/>
              </a:rPr>
              <a:t>fijo:</a:t>
            </a:r>
            <a:r>
              <a:rPr lang="es-ES" sz="1600" spc="-10" dirty="0">
                <a:solidFill>
                  <a:srgbClr val="1F4E79"/>
                </a:solidFill>
                <a:latin typeface="Arial MT"/>
                <a:cs typeface="Arial MT"/>
              </a:rPr>
              <a:t>+19,1</a:t>
            </a:r>
            <a:r>
              <a:rPr sz="1600" spc="-10" dirty="0">
                <a:solidFill>
                  <a:srgbClr val="1F4E79"/>
                </a:solidFill>
                <a:latin typeface="Arial MT"/>
                <a:cs typeface="Arial MT"/>
              </a:rPr>
              <a:t>%</a:t>
            </a:r>
            <a:endParaRPr sz="1600" dirty="0">
              <a:latin typeface="Arial MT"/>
              <a:cs typeface="Arial MT"/>
            </a:endParaRPr>
          </a:p>
          <a:p>
            <a:pPr marL="321945" indent="-309880">
              <a:lnSpc>
                <a:spcPct val="100000"/>
              </a:lnSpc>
              <a:spcBef>
                <a:spcPts val="710"/>
              </a:spcBef>
              <a:buFont typeface="Wingdings"/>
              <a:buChar char=""/>
              <a:tabLst>
                <a:tab pos="321945" algn="l"/>
                <a:tab pos="322580" algn="l"/>
              </a:tabLst>
            </a:pPr>
            <a:r>
              <a:rPr sz="1600" spc="-5" dirty="0">
                <a:solidFill>
                  <a:srgbClr val="1F4E79"/>
                </a:solidFill>
                <a:latin typeface="Arial MT"/>
                <a:cs typeface="Arial MT"/>
              </a:rPr>
              <a:t>Intereses: </a:t>
            </a:r>
            <a:r>
              <a:rPr sz="1600" spc="-10" dirty="0">
                <a:solidFill>
                  <a:srgbClr val="1F4E79"/>
                </a:solidFill>
                <a:latin typeface="Arial MT"/>
                <a:cs typeface="Arial MT"/>
              </a:rPr>
              <a:t>-</a:t>
            </a:r>
            <a:r>
              <a:rPr lang="es-ES" sz="1600" spc="-10" dirty="0">
                <a:solidFill>
                  <a:srgbClr val="1F4E79"/>
                </a:solidFill>
                <a:latin typeface="Arial MT"/>
                <a:cs typeface="Arial MT"/>
              </a:rPr>
              <a:t>9</a:t>
            </a:r>
            <a:r>
              <a:rPr sz="1600" spc="-10" dirty="0">
                <a:solidFill>
                  <a:srgbClr val="1F4E79"/>
                </a:solidFill>
                <a:latin typeface="Arial MT"/>
                <a:cs typeface="Arial MT"/>
              </a:rPr>
              <a:t>,9%</a:t>
            </a:r>
            <a:endParaRPr sz="1600" dirty="0">
              <a:latin typeface="Arial MT"/>
              <a:cs typeface="Arial MT"/>
            </a:endParaRPr>
          </a:p>
          <a:p>
            <a:pPr marL="321945" indent="-309880">
              <a:lnSpc>
                <a:spcPct val="100000"/>
              </a:lnSpc>
              <a:spcBef>
                <a:spcPts val="695"/>
              </a:spcBef>
              <a:buFont typeface="Wingdings"/>
              <a:buChar char=""/>
              <a:tabLst>
                <a:tab pos="321945" algn="l"/>
                <a:tab pos="322580" algn="l"/>
              </a:tabLst>
            </a:pPr>
            <a:r>
              <a:rPr sz="1600" spc="-5" dirty="0">
                <a:solidFill>
                  <a:srgbClr val="1F4E79"/>
                </a:solidFill>
                <a:latin typeface="Arial MT"/>
                <a:cs typeface="Arial MT"/>
              </a:rPr>
              <a:t>Subvenciones:</a:t>
            </a:r>
            <a:r>
              <a:rPr sz="1600" spc="-60" dirty="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Arial MT"/>
                <a:cs typeface="Arial MT"/>
              </a:rPr>
              <a:t>+</a:t>
            </a:r>
            <a:r>
              <a:rPr lang="es-ES" sz="1600" spc="-5" dirty="0">
                <a:solidFill>
                  <a:srgbClr val="1F4E79"/>
                </a:solidFill>
                <a:latin typeface="Arial MT"/>
                <a:cs typeface="Arial MT"/>
              </a:rPr>
              <a:t>1</a:t>
            </a:r>
            <a:r>
              <a:rPr sz="1600" spc="-5" dirty="0">
                <a:solidFill>
                  <a:srgbClr val="1F4E79"/>
                </a:solidFill>
                <a:latin typeface="Arial MT"/>
                <a:cs typeface="Arial MT"/>
              </a:rPr>
              <a:t>8,</a:t>
            </a:r>
            <a:r>
              <a:rPr lang="es-ES" sz="1600" spc="-5" dirty="0">
                <a:solidFill>
                  <a:srgbClr val="1F4E79"/>
                </a:solidFill>
                <a:latin typeface="Arial MT"/>
                <a:cs typeface="Arial MT"/>
              </a:rPr>
              <a:t>8</a:t>
            </a:r>
            <a:r>
              <a:rPr sz="1600" spc="-5" dirty="0">
                <a:solidFill>
                  <a:srgbClr val="1F4E79"/>
                </a:solidFill>
                <a:latin typeface="Arial MT"/>
                <a:cs typeface="Arial MT"/>
              </a:rPr>
              <a:t>%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24" name="object 20"/>
          <p:cNvSpPr txBox="1"/>
          <p:nvPr/>
        </p:nvSpPr>
        <p:spPr>
          <a:xfrm>
            <a:off x="8662307" y="2362719"/>
            <a:ext cx="62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b="1" dirty="0">
                <a:solidFill>
                  <a:srgbClr val="006FC0"/>
                </a:solidFill>
                <a:latin typeface="Arial"/>
                <a:cs typeface="Arial"/>
              </a:rPr>
              <a:t>7,2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%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5" name="object 21"/>
          <p:cNvSpPr txBox="1"/>
          <p:nvPr/>
        </p:nvSpPr>
        <p:spPr>
          <a:xfrm>
            <a:off x="8330674" y="3195344"/>
            <a:ext cx="11618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b="1" spc="-5" dirty="0">
                <a:solidFill>
                  <a:srgbClr val="006FC0"/>
                </a:solidFill>
                <a:latin typeface="Arial"/>
                <a:cs typeface="Arial"/>
              </a:rPr>
              <a:t>+5.158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M€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6" name="object 28"/>
          <p:cNvSpPr txBox="1"/>
          <p:nvPr/>
        </p:nvSpPr>
        <p:spPr>
          <a:xfrm>
            <a:off x="2620321" y="1197675"/>
            <a:ext cx="2726690" cy="452688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RECURSOS</a:t>
            </a:r>
            <a:r>
              <a:rPr sz="1800" b="1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NO</a:t>
            </a:r>
            <a:r>
              <a:rPr sz="1800" b="1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FINANCIEROS</a:t>
            </a:r>
          </a:p>
        </p:txBody>
      </p:sp>
      <p:sp>
        <p:nvSpPr>
          <p:cNvPr id="27" name="object 32"/>
          <p:cNvSpPr txBox="1"/>
          <p:nvPr/>
        </p:nvSpPr>
        <p:spPr>
          <a:xfrm>
            <a:off x="3939880" y="2366006"/>
            <a:ext cx="62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7</a:t>
            </a:r>
            <a:r>
              <a:rPr lang="es-ES" sz="1800" b="1" spc="-10" dirty="0">
                <a:solidFill>
                  <a:srgbClr val="006FC0"/>
                </a:solidFill>
                <a:latin typeface="Arial"/>
                <a:cs typeface="Arial"/>
              </a:rPr>
              <a:t>,4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%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8" name="object 33"/>
          <p:cNvSpPr txBox="1"/>
          <p:nvPr/>
        </p:nvSpPr>
        <p:spPr>
          <a:xfrm>
            <a:off x="3557849" y="3198301"/>
            <a:ext cx="11618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b="1" spc="-5" dirty="0">
                <a:solidFill>
                  <a:srgbClr val="006FC0"/>
                </a:solidFill>
                <a:latin typeface="Arial"/>
                <a:cs typeface="Arial"/>
              </a:rPr>
              <a:t>+5.507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M€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EB7A3102-B158-458F-A827-83A900724E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337279"/>
              </p:ext>
            </p:extLst>
          </p:nvPr>
        </p:nvGraphicFramePr>
        <p:xfrm>
          <a:off x="1872398" y="16270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BFC94220-797A-4053-A7BA-846D4466E5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431868"/>
              </p:ext>
            </p:extLst>
          </p:nvPr>
        </p:nvGraphicFramePr>
        <p:xfrm>
          <a:off x="6715675" y="16461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object 19"/>
          <p:cNvSpPr txBox="1"/>
          <p:nvPr/>
        </p:nvSpPr>
        <p:spPr>
          <a:xfrm>
            <a:off x="0" y="771965"/>
            <a:ext cx="12112978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-635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spc="-5" dirty="0" smtClean="0">
                <a:solidFill>
                  <a:srgbClr val="2D75B6"/>
                </a:solidFill>
                <a:latin typeface="Arial"/>
                <a:cs typeface="Arial"/>
              </a:rPr>
              <a:t>Reactivación de la economía en las </a:t>
            </a:r>
            <a:r>
              <a:rPr kumimoji="0" lang="es-ES" sz="3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Corporaciones </a:t>
            </a:r>
            <a:r>
              <a:rPr lang="es-ES" sz="3000" b="1" spc="-5" dirty="0" smtClean="0">
                <a:solidFill>
                  <a:srgbClr val="2D75B6"/>
                </a:solidFill>
                <a:latin typeface="Arial"/>
                <a:cs typeface="Arial"/>
              </a:rPr>
              <a:t>Locales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Flecha abajo 6"/>
          <p:cNvSpPr/>
          <p:nvPr/>
        </p:nvSpPr>
        <p:spPr>
          <a:xfrm rot="10800000">
            <a:off x="4027163" y="2747434"/>
            <a:ext cx="223232" cy="348737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lecha abajo 35"/>
          <p:cNvSpPr/>
          <p:nvPr/>
        </p:nvSpPr>
        <p:spPr>
          <a:xfrm rot="10800000">
            <a:off x="8818376" y="2684383"/>
            <a:ext cx="186457" cy="430109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3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0" y="6322695"/>
            <a:ext cx="1855470" cy="5353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026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86000" y="0"/>
            <a:ext cx="7747907" cy="681487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Presupuestaria de las AAPP 2021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850010" y="2187898"/>
            <a:ext cx="2446118" cy="238488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113.060 </a:t>
            </a:r>
            <a:r>
              <a:rPr lang="es-E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M€</a:t>
            </a:r>
          </a:p>
          <a:p>
            <a:pPr algn="ctr"/>
            <a:endParaRPr lang="es-ES" sz="2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-10,08%*  PIB</a:t>
            </a:r>
          </a:p>
        </p:txBody>
      </p:sp>
      <p:sp>
        <p:nvSpPr>
          <p:cNvPr id="13" name="Flecha derecha 12"/>
          <p:cNvSpPr/>
          <p:nvPr/>
        </p:nvSpPr>
        <p:spPr>
          <a:xfrm>
            <a:off x="4791742" y="2998458"/>
            <a:ext cx="2683871" cy="59079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771633" y="491236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117789" y="491236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  <p:sp>
        <p:nvSpPr>
          <p:cNvPr id="16" name="Triángulo isósceles 15"/>
          <p:cNvSpPr/>
          <p:nvPr/>
        </p:nvSpPr>
        <p:spPr>
          <a:xfrm rot="10800000">
            <a:off x="5409208" y="2428971"/>
            <a:ext cx="399537" cy="36995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808745" y="2378358"/>
            <a:ext cx="1860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 </a:t>
            </a:r>
            <a:r>
              <a:rPr lang="es-ES" sz="2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 PIB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417490" y="1011231"/>
            <a:ext cx="568498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3388" algn="just">
              <a:buClr>
                <a:schemeClr val="accent1">
                  <a:lumMod val="50000"/>
                </a:schemeClr>
              </a:buClr>
              <a:buSzPct val="100000"/>
              <a:tabLst>
                <a:tab pos="335005" algn="l"/>
              </a:tabLst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mayor reducción del déficit </a:t>
            </a:r>
          </a:p>
          <a:p>
            <a:pPr marL="23388" algn="just">
              <a:buClr>
                <a:schemeClr val="accent1">
                  <a:lumMod val="50000"/>
                </a:schemeClr>
              </a:buClr>
              <a:buSzPct val="100000"/>
              <a:tabLst>
                <a:tab pos="335005" algn="l"/>
              </a:tabLst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AAPP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serie histórica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7991563" y="2187897"/>
            <a:ext cx="2446118" cy="238488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-81.521 M€</a:t>
            </a:r>
          </a:p>
          <a:p>
            <a:pPr algn="ctr"/>
            <a:endParaRPr lang="es-ES" sz="2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-6,76%* </a:t>
            </a:r>
            <a:r>
              <a:rPr lang="es-E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198137" y="6496146"/>
            <a:ext cx="7362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Sin incluir </a:t>
            </a:r>
            <a:r>
              <a:rPr lang="es-E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 financiera</a:t>
            </a:r>
            <a:endParaRPr lang="es-ES" sz="12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49297" y="5544348"/>
            <a:ext cx="1142137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saldo fiscal mejora por la mayor actividad y sin aplicar recortes al Estado del Bienestar</a:t>
            </a:r>
            <a:endParaRPr lang="es-ES" b="1" u="sng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313616"/>
            <a:ext cx="1855470" cy="535305"/>
          </a:xfrm>
          <a:prstGeom prst="rect">
            <a:avLst/>
          </a:prstGeom>
          <a:ln/>
        </p:spPr>
      </p:pic>
      <p:sp>
        <p:nvSpPr>
          <p:cNvPr id="24" name="Triángulo isósceles 23"/>
          <p:cNvSpPr/>
          <p:nvPr/>
        </p:nvSpPr>
        <p:spPr>
          <a:xfrm rot="10800000">
            <a:off x="5409208" y="3740296"/>
            <a:ext cx="399537" cy="36995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808745" y="3689683"/>
            <a:ext cx="1860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-27,9%</a:t>
            </a:r>
            <a:endParaRPr lang="es-ES" sz="20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24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86000" y="0"/>
            <a:ext cx="7747907" cy="681487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Presupuestaria de las AAPP 2021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object 19"/>
          <p:cNvSpPr txBox="1"/>
          <p:nvPr/>
        </p:nvSpPr>
        <p:spPr>
          <a:xfrm>
            <a:off x="0" y="771965"/>
            <a:ext cx="12112978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-635" algn="ctr">
              <a:spcBef>
                <a:spcPts val="105"/>
              </a:spcBef>
              <a:defRPr/>
            </a:pPr>
            <a:r>
              <a:rPr lang="es-ES" sz="3000" b="1" spc="-5" dirty="0" smtClean="0">
                <a:solidFill>
                  <a:srgbClr val="2D75B6"/>
                </a:solidFill>
                <a:latin typeface="Arial"/>
                <a:cs typeface="Arial"/>
              </a:rPr>
              <a:t>Una base sólida para afrontar los nuevos retos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0" name="image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322695"/>
            <a:ext cx="1855470" cy="535305"/>
          </a:xfrm>
          <a:prstGeom prst="rect">
            <a:avLst/>
          </a:prstGeom>
          <a:ln/>
        </p:spPr>
      </p:pic>
      <p:sp>
        <p:nvSpPr>
          <p:cNvPr id="2" name="CuadroTexto 1"/>
          <p:cNvSpPr txBox="1"/>
          <p:nvPr/>
        </p:nvSpPr>
        <p:spPr>
          <a:xfrm>
            <a:off x="447674" y="1453031"/>
            <a:ext cx="67627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cerró 2021 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una de las mayores reducciones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déficit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su 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s-E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20 millones de </a:t>
            </a:r>
            <a:r>
              <a:rPr lang="es-ES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ocupados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finales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del </a:t>
            </a:r>
            <a:r>
              <a:rPr lang="es-ES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5,1%, el mayor avance en 21 años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s-ES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cumplido por primera vez las previsiones de </a:t>
            </a:r>
            <a:r>
              <a:rPr lang="es-ES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recaudación </a:t>
            </a:r>
            <a:r>
              <a:rPr lang="es-ES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tributaria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diez años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Central ha mantenido su papel de </a:t>
            </a:r>
            <a:r>
              <a:rPr lang="es-ES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escudo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el resto de Administraciones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solidez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economía española y 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eficacia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medidas 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los 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públicos,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proteger 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los más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vulnerables e impulsar 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empleo de 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9202170" y="4091769"/>
            <a:ext cx="2512560" cy="1202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Empleo de calidad</a:t>
            </a:r>
          </a:p>
        </p:txBody>
      </p:sp>
      <p:sp>
        <p:nvSpPr>
          <p:cNvPr id="27" name="Elipse 26"/>
          <p:cNvSpPr/>
          <p:nvPr/>
        </p:nvSpPr>
        <p:spPr>
          <a:xfrm>
            <a:off x="9202170" y="5514106"/>
            <a:ext cx="2512560" cy="1202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Saneamiento de las cuentas sin recortes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9135495" y="2669432"/>
            <a:ext cx="2512560" cy="1202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Recuperación justa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9135495" y="1247095"/>
            <a:ext cx="2512560" cy="1202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Crecimiento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brir llave 16"/>
          <p:cNvSpPr/>
          <p:nvPr/>
        </p:nvSpPr>
        <p:spPr>
          <a:xfrm>
            <a:off x="7623146" y="1453031"/>
            <a:ext cx="830376" cy="5137316"/>
          </a:xfrm>
          <a:prstGeom prst="leftBrace">
            <a:avLst>
              <a:gd name="adj1" fmla="val 8333"/>
              <a:gd name="adj2" fmla="val 47405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523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484354" y="3988091"/>
            <a:ext cx="8862654" cy="2026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Ejecución presupuestaria de las Administraciones Públicas en 2021</a:t>
            </a:r>
          </a:p>
          <a:p>
            <a:pPr algn="ctr"/>
            <a:r>
              <a:rPr lang="es-ES" sz="2167" b="1" dirty="0">
                <a:solidFill>
                  <a:schemeClr val="tx2"/>
                </a:solidFill>
                <a:latin typeface="Arial"/>
                <a:ea typeface="+mj-ea"/>
                <a:cs typeface="Arial"/>
              </a:rPr>
              <a:t/>
            </a:r>
            <a:br>
              <a:rPr lang="es-ES" sz="2167" b="1" dirty="0">
                <a:solidFill>
                  <a:schemeClr val="tx2"/>
                </a:solidFill>
                <a:latin typeface="Arial"/>
                <a:ea typeface="+mj-ea"/>
                <a:cs typeface="Arial"/>
              </a:rPr>
            </a:br>
            <a:r>
              <a:rPr lang="es-ES" sz="2400" b="1" dirty="0">
                <a:solidFill>
                  <a:srgbClr val="0070C0"/>
                </a:solidFill>
                <a:latin typeface="Arial"/>
                <a:ea typeface="+mj-ea"/>
                <a:cs typeface="Arial"/>
              </a:rPr>
              <a:t>31 de marzo de 2022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607" y="1228358"/>
            <a:ext cx="6511092" cy="2371550"/>
          </a:xfrm>
          <a:prstGeom prst="rect">
            <a:avLst/>
          </a:prstGeom>
        </p:spPr>
      </p:pic>
      <p:pic>
        <p:nvPicPr>
          <p:cNvPr id="8" name="image3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0" y="6322695"/>
            <a:ext cx="1855470" cy="5353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6403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86000" y="0"/>
            <a:ext cx="7747907" cy="681487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Presupuestaria de las AAPP 2021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43378" y="979400"/>
            <a:ext cx="9922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déficit público del 6,8% está por debajo del 8,4% comprometido con Bruselas y es también inferior a las previsiones de analistas y organismos nacionales e internacionales</a:t>
            </a:r>
            <a:endParaRPr lang="es-E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322695"/>
            <a:ext cx="1855470" cy="535305"/>
          </a:xfrm>
          <a:prstGeom prst="rect">
            <a:avLst/>
          </a:prstGeom>
          <a:ln/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134055"/>
              </p:ext>
            </p:extLst>
          </p:nvPr>
        </p:nvGraphicFramePr>
        <p:xfrm>
          <a:off x="2428194" y="1893000"/>
          <a:ext cx="8242681" cy="446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7568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86000" y="0"/>
            <a:ext cx="7747907" cy="681487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Presupuestaria de las AAPP 2021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81175" y="914400"/>
            <a:ext cx="941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 ha registrado un déficit inferior en casi </a:t>
            </a:r>
            <a:r>
              <a:rPr lang="es-ES" sz="24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19.500 millones </a:t>
            </a:r>
          </a:p>
          <a:p>
            <a:pPr algn="ctr"/>
            <a:r>
              <a:rPr lang="es-E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comunicado a Bruselas en octubre de 2021</a:t>
            </a:r>
            <a:endParaRPr lang="es-E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14625" y="6055614"/>
            <a:ext cx="752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mejor punto </a:t>
            </a:r>
            <a:r>
              <a:rPr lang="es-ES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partida 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continuar con el saneamiento de las cuentas públicas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C2A9493-1DC8-1642-B1C1-D80B32425760}"/>
              </a:ext>
            </a:extLst>
          </p:cNvPr>
          <p:cNvSpPr/>
          <p:nvPr/>
        </p:nvSpPr>
        <p:spPr>
          <a:xfrm>
            <a:off x="2547749" y="6154169"/>
            <a:ext cx="185926" cy="185926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714625" y="5357470"/>
            <a:ext cx="752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mejora en la evolución del déficit permite tener mayor margen para afrontar las necesidades derivadas de la guerra en Ucrania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C2A9493-1DC8-1642-B1C1-D80B32425760}"/>
              </a:ext>
            </a:extLst>
          </p:cNvPr>
          <p:cNvSpPr/>
          <p:nvPr/>
        </p:nvSpPr>
        <p:spPr>
          <a:xfrm>
            <a:off x="2547749" y="5456025"/>
            <a:ext cx="185926" cy="185926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322695"/>
            <a:ext cx="1855470" cy="535305"/>
          </a:xfrm>
          <a:prstGeom prst="rect">
            <a:avLst/>
          </a:prstGeom>
          <a:ln/>
        </p:spPr>
      </p:pic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639152"/>
              </p:ext>
            </p:extLst>
          </p:nvPr>
        </p:nvGraphicFramePr>
        <p:xfrm>
          <a:off x="3622432" y="2032128"/>
          <a:ext cx="5067299" cy="314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667250" y="257809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-8,4</a:t>
            </a:r>
            <a:endParaRPr 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048500" y="3046713"/>
            <a:ext cx="619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-6,8</a:t>
            </a:r>
            <a:endParaRPr 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3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86000" y="0"/>
            <a:ext cx="7747907" cy="681487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Presupuestaria de las AAPP 2021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 flipH="1">
            <a:off x="1971912" y="5431424"/>
            <a:ext cx="7270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IGAE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376312" y="1553219"/>
            <a:ext cx="6959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88" marR="0" lvl="0" indent="0" algn="just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Pct val="100000"/>
              <a:buFontTx/>
              <a:buNone/>
              <a:tabLst>
                <a:tab pos="335005" algn="l"/>
              </a:tabLst>
              <a:defRPr/>
            </a:pPr>
            <a:r>
              <a:rPr kumimoji="0" lang="es-ES" sz="1600" b="1" i="0" u="none" strike="noStrike" kern="1200" cap="none" spc="-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Necesidad</a:t>
            </a:r>
            <a:r>
              <a:rPr kumimoji="0" lang="es-ES" sz="1600" b="1" i="0" u="none" strike="noStrike" kern="1200" cap="none" spc="-1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600" b="1" i="0" u="none" strike="noStrike" kern="1200" cap="none" spc="-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(-)</a:t>
            </a:r>
            <a:r>
              <a:rPr kumimoji="0" lang="es-ES" sz="1600" b="1" i="0" u="none" strike="noStrike" kern="1200" cap="none" spc="1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s-ES" sz="1600" b="1" i="0" u="none" strike="noStrike" kern="1200" cap="none" spc="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600" b="1" i="0" u="none" strike="noStrike" kern="1200" cap="none" spc="-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capacidad</a:t>
            </a:r>
            <a:r>
              <a:rPr kumimoji="0" lang="es-ES" sz="1600" b="1" i="0" u="none" strike="noStrike" kern="1200" cap="none" spc="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600" b="1" i="0" u="none" strike="noStrike" kern="1200" cap="none" spc="-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(+)</a:t>
            </a:r>
            <a:r>
              <a:rPr kumimoji="0" lang="es-ES" sz="1600" b="1" i="0" u="none" strike="noStrike" kern="1200" cap="none" spc="2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600" b="1" i="0" u="none" strike="noStrike" kern="1200" cap="none" spc="-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600" b="1" i="0" u="none" strike="noStrike" kern="1200" cap="none" spc="-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financiación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600" b="1" i="0" u="none" strike="noStrike" kern="1200" cap="none" spc="-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</a:t>
            </a:r>
            <a:r>
              <a:rPr kumimoji="0" lang="es-ES" sz="1600" b="1" i="0" u="none" strike="noStrike" kern="1200" cap="none" spc="1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</a:t>
            </a:r>
            <a:r>
              <a:rPr kumimoji="0" lang="es-ES" sz="1600" b="1" i="0" u="none" strike="noStrike" kern="1200" cap="none" spc="-1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600" b="1" i="0" u="none" strike="noStrike" kern="1200" cap="none" spc="-5" normalizeH="0" baseline="0" noProof="0" dirty="0">
                <a:ln>
                  <a:noFill/>
                </a:ln>
                <a:solidFill>
                  <a:srgbClr val="1F4E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AAPP 2019-2020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971912" y="5954114"/>
            <a:ext cx="8504177" cy="40011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388" marR="0" lvl="0" indent="0" algn="just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Pct val="100000"/>
              <a:buFontTx/>
              <a:buNone/>
              <a:tabLst>
                <a:tab pos="33500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Administración Central ha asumido casi el 89% de todo el déficit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764245" y="829277"/>
            <a:ext cx="8584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Saldo por subsectores de las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AAPP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CFF694CA-024F-42C5-8BB6-738D4E8A8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723517"/>
              </p:ext>
            </p:extLst>
          </p:nvPr>
        </p:nvGraphicFramePr>
        <p:xfrm>
          <a:off x="2066086" y="2168390"/>
          <a:ext cx="8282868" cy="3281002"/>
        </p:xfrm>
        <a:graphic>
          <a:graphicData uri="http://schemas.openxmlformats.org/drawingml/2006/table">
            <a:tbl>
              <a:tblPr/>
              <a:tblGrid>
                <a:gridCol w="2178329">
                  <a:extLst>
                    <a:ext uri="{9D8B030D-6E8A-4147-A177-3AD203B41FA5}">
                      <a16:colId xmlns:a16="http://schemas.microsoft.com/office/drawing/2014/main" val="3845607627"/>
                    </a:ext>
                  </a:extLst>
                </a:gridCol>
                <a:gridCol w="808721">
                  <a:extLst>
                    <a:ext uri="{9D8B030D-6E8A-4147-A177-3AD203B41FA5}">
                      <a16:colId xmlns:a16="http://schemas.microsoft.com/office/drawing/2014/main" val="1235954051"/>
                    </a:ext>
                  </a:extLst>
                </a:gridCol>
                <a:gridCol w="808721">
                  <a:extLst>
                    <a:ext uri="{9D8B030D-6E8A-4147-A177-3AD203B41FA5}">
                      <a16:colId xmlns:a16="http://schemas.microsoft.com/office/drawing/2014/main" val="1152133620"/>
                    </a:ext>
                  </a:extLst>
                </a:gridCol>
                <a:gridCol w="808721">
                  <a:extLst>
                    <a:ext uri="{9D8B030D-6E8A-4147-A177-3AD203B41FA5}">
                      <a16:colId xmlns:a16="http://schemas.microsoft.com/office/drawing/2014/main" val="329002616"/>
                    </a:ext>
                  </a:extLst>
                </a:gridCol>
                <a:gridCol w="808721">
                  <a:extLst>
                    <a:ext uri="{9D8B030D-6E8A-4147-A177-3AD203B41FA5}">
                      <a16:colId xmlns:a16="http://schemas.microsoft.com/office/drawing/2014/main" val="3676290918"/>
                    </a:ext>
                  </a:extLst>
                </a:gridCol>
                <a:gridCol w="1030467">
                  <a:extLst>
                    <a:ext uri="{9D8B030D-6E8A-4147-A177-3AD203B41FA5}">
                      <a16:colId xmlns:a16="http://schemas.microsoft.com/office/drawing/2014/main" val="2935805092"/>
                    </a:ext>
                  </a:extLst>
                </a:gridCol>
                <a:gridCol w="1030467">
                  <a:extLst>
                    <a:ext uri="{9D8B030D-6E8A-4147-A177-3AD203B41FA5}">
                      <a16:colId xmlns:a16="http://schemas.microsoft.com/office/drawing/2014/main" val="4247221379"/>
                    </a:ext>
                  </a:extLst>
                </a:gridCol>
                <a:gridCol w="808721">
                  <a:extLst>
                    <a:ext uri="{9D8B030D-6E8A-4147-A177-3AD203B41FA5}">
                      <a16:colId xmlns:a16="http://schemas.microsoft.com/office/drawing/2014/main" val="3880001815"/>
                    </a:ext>
                  </a:extLst>
                </a:gridCol>
              </a:tblGrid>
              <a:tr h="20069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Subsectores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8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Millones €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8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del PIB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8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8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43262"/>
                  </a:ext>
                </a:extLst>
              </a:tr>
              <a:tr h="2268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Millones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p.p. PIB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58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915134"/>
                  </a:ext>
                </a:extLst>
              </a:tr>
              <a:tr h="3926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Central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-84.211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72.133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-7,51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-5,99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12.078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787973"/>
                  </a:ext>
                </a:extLst>
              </a:tr>
              <a:tr h="3926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Comunidades Autónomas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-2.427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-86,2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206753"/>
                  </a:ext>
                </a:extLst>
              </a:tr>
              <a:tr h="3926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Corporaciones Locales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858989"/>
                  </a:ext>
                </a:extLst>
              </a:tr>
              <a:tr h="427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Fondos de Seguridad Social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-29.344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-12.325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-1,02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-58,0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056726"/>
                  </a:ext>
                </a:extLst>
              </a:tr>
              <a:tr h="366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Administraciones Públicas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4E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113.060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81.521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10,08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6,76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31.539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-27,9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3,31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58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84067"/>
                  </a:ext>
                </a:extLst>
              </a:tr>
              <a:tr h="6370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Ayuda a Instituciones Financieras (incluye SAREB)</a:t>
                      </a:r>
                    </a:p>
                  </a:txBody>
                  <a:tcPr marL="1143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4E9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-2.140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-1.298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-39,3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788299"/>
                  </a:ext>
                </a:extLst>
              </a:tr>
              <a:tr h="2443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AAPP 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 </a:t>
                      </a:r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ayuda financiera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115.200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82.819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-10,27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6,87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32.381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-28,1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3,40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8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744333"/>
                  </a:ext>
                </a:extLst>
              </a:tr>
            </a:tbl>
          </a:graphicData>
        </a:graphic>
      </p:graphicFrame>
      <p:pic>
        <p:nvPicPr>
          <p:cNvPr id="13" name="image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322695"/>
            <a:ext cx="1855470" cy="5353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2765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86000" y="0"/>
            <a:ext cx="7747907" cy="681487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Presupuestaria de las AAPP 2021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2926183" y="3142668"/>
            <a:ext cx="119736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1460" marR="5080" lvl="0" indent="-239395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8,50%</a:t>
            </a:r>
            <a:b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sz="2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PIB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13"/>
          <p:cNvSpPr txBox="1"/>
          <p:nvPr/>
        </p:nvSpPr>
        <p:spPr>
          <a:xfrm>
            <a:off x="8257286" y="3097559"/>
            <a:ext cx="92646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1460" marR="5080" lvl="0" indent="-239395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lang="es-ES" sz="2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200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PIB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1" name="object 14"/>
          <p:cNvGrpSpPr/>
          <p:nvPr/>
        </p:nvGrpSpPr>
        <p:grpSpPr>
          <a:xfrm>
            <a:off x="5047486" y="2788795"/>
            <a:ext cx="2121535" cy="1056640"/>
            <a:chOff x="3685031" y="1962912"/>
            <a:chExt cx="2121535" cy="1056640"/>
          </a:xfrm>
        </p:grpSpPr>
        <p:sp>
          <p:nvSpPr>
            <p:cNvPr id="22" name="object 15"/>
            <p:cNvSpPr/>
            <p:nvPr/>
          </p:nvSpPr>
          <p:spPr>
            <a:xfrm>
              <a:off x="3685031" y="2427732"/>
              <a:ext cx="2121535" cy="591820"/>
            </a:xfrm>
            <a:custGeom>
              <a:avLst/>
              <a:gdLst/>
              <a:ahLst/>
              <a:cxnLst/>
              <a:rect l="l" t="t" r="r" b="b"/>
              <a:pathLst>
                <a:path w="2121535" h="591819">
                  <a:moveTo>
                    <a:pt x="1825752" y="0"/>
                  </a:moveTo>
                  <a:lnTo>
                    <a:pt x="1825752" y="147827"/>
                  </a:lnTo>
                  <a:lnTo>
                    <a:pt x="0" y="147827"/>
                  </a:lnTo>
                  <a:lnTo>
                    <a:pt x="0" y="443483"/>
                  </a:lnTo>
                  <a:lnTo>
                    <a:pt x="1825752" y="443483"/>
                  </a:lnTo>
                  <a:lnTo>
                    <a:pt x="1825752" y="591311"/>
                  </a:lnTo>
                  <a:lnTo>
                    <a:pt x="2121408" y="295655"/>
                  </a:lnTo>
                  <a:lnTo>
                    <a:pt x="182575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bject 16"/>
            <p:cNvSpPr/>
            <p:nvPr/>
          </p:nvSpPr>
          <p:spPr>
            <a:xfrm>
              <a:off x="3685031" y="2427732"/>
              <a:ext cx="2121535" cy="591820"/>
            </a:xfrm>
            <a:custGeom>
              <a:avLst/>
              <a:gdLst/>
              <a:ahLst/>
              <a:cxnLst/>
              <a:rect l="l" t="t" r="r" b="b"/>
              <a:pathLst>
                <a:path w="2121535" h="591819">
                  <a:moveTo>
                    <a:pt x="0" y="147827"/>
                  </a:moveTo>
                  <a:lnTo>
                    <a:pt x="1825752" y="147827"/>
                  </a:lnTo>
                  <a:lnTo>
                    <a:pt x="1825752" y="0"/>
                  </a:lnTo>
                  <a:lnTo>
                    <a:pt x="2121408" y="295655"/>
                  </a:lnTo>
                  <a:lnTo>
                    <a:pt x="1825752" y="591311"/>
                  </a:lnTo>
                  <a:lnTo>
                    <a:pt x="1825752" y="443483"/>
                  </a:lnTo>
                  <a:lnTo>
                    <a:pt x="0" y="443483"/>
                  </a:lnTo>
                  <a:lnTo>
                    <a:pt x="0" y="147827"/>
                  </a:lnTo>
                  <a:close/>
                </a:path>
              </a:pathLst>
            </a:custGeom>
            <a:ln w="121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bject 17"/>
            <p:cNvSpPr/>
            <p:nvPr/>
          </p:nvSpPr>
          <p:spPr>
            <a:xfrm rot="10800000">
              <a:off x="3788663" y="1962912"/>
              <a:ext cx="548640" cy="417830"/>
            </a:xfrm>
            <a:custGeom>
              <a:avLst/>
              <a:gdLst/>
              <a:ahLst/>
              <a:cxnLst/>
              <a:rect l="l" t="t" r="r" b="b"/>
              <a:pathLst>
                <a:path w="548639" h="417830">
                  <a:moveTo>
                    <a:pt x="274320" y="0"/>
                  </a:moveTo>
                  <a:lnTo>
                    <a:pt x="0" y="417575"/>
                  </a:lnTo>
                  <a:lnTo>
                    <a:pt x="548640" y="417575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bject 18"/>
            <p:cNvSpPr/>
            <p:nvPr/>
          </p:nvSpPr>
          <p:spPr>
            <a:xfrm rot="10800000">
              <a:off x="3788663" y="1962912"/>
              <a:ext cx="548640" cy="417830"/>
            </a:xfrm>
            <a:custGeom>
              <a:avLst/>
              <a:gdLst/>
              <a:ahLst/>
              <a:cxnLst/>
              <a:rect l="l" t="t" r="r" b="b"/>
              <a:pathLst>
                <a:path w="548639" h="417830">
                  <a:moveTo>
                    <a:pt x="0" y="417575"/>
                  </a:moveTo>
                  <a:lnTo>
                    <a:pt x="274320" y="0"/>
                  </a:lnTo>
                  <a:lnTo>
                    <a:pt x="548640" y="417575"/>
                  </a:lnTo>
                  <a:lnTo>
                    <a:pt x="0" y="417575"/>
                  </a:lnTo>
                  <a:close/>
                </a:path>
              </a:pathLst>
            </a:custGeom>
            <a:ln w="12191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object 19"/>
          <p:cNvSpPr txBox="1"/>
          <p:nvPr/>
        </p:nvSpPr>
        <p:spPr>
          <a:xfrm>
            <a:off x="1068344" y="1066450"/>
            <a:ext cx="10098105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-63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Administración Central, la que más reduce su déficit 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1"/>
          <p:cNvSpPr txBox="1"/>
          <p:nvPr/>
        </p:nvSpPr>
        <p:spPr>
          <a:xfrm>
            <a:off x="340823" y="5232402"/>
            <a:ext cx="11534859" cy="716862"/>
          </a:xfrm>
          <a:prstGeom prst="rect">
            <a:avLst/>
          </a:prstGeom>
          <a:ln w="19811">
            <a:solidFill>
              <a:srgbClr val="2DB84A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89535" marR="86360" lvl="0" indent="0" algn="l" defTabSz="914400" rtl="0" eaLnBrk="1" fontAlgn="auto" latinLnBrk="0" hangingPunct="1">
              <a:lnSpc>
                <a:spcPct val="100000"/>
              </a:lnSpc>
              <a:spcBef>
                <a:spcPts val="3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Estado Central explica casi la mitad de reducción del déficit público. Ello, en un contexto en el que aumentaron en 10.631 millones las transferencias a otras AA PP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" name="object 14"/>
          <p:cNvGrpSpPr/>
          <p:nvPr/>
        </p:nvGrpSpPr>
        <p:grpSpPr>
          <a:xfrm rot="10800000">
            <a:off x="5179070" y="3886644"/>
            <a:ext cx="548640" cy="417830"/>
            <a:chOff x="3788663" y="1962912"/>
            <a:chExt cx="548640" cy="417830"/>
          </a:xfrm>
        </p:grpSpPr>
        <p:sp>
          <p:nvSpPr>
            <p:cNvPr id="29" name="object 17"/>
            <p:cNvSpPr/>
            <p:nvPr/>
          </p:nvSpPr>
          <p:spPr>
            <a:xfrm>
              <a:off x="3788663" y="1962912"/>
              <a:ext cx="548640" cy="417830"/>
            </a:xfrm>
            <a:custGeom>
              <a:avLst/>
              <a:gdLst/>
              <a:ahLst/>
              <a:cxnLst/>
              <a:rect l="l" t="t" r="r" b="b"/>
              <a:pathLst>
                <a:path w="548639" h="417830">
                  <a:moveTo>
                    <a:pt x="274320" y="0"/>
                  </a:moveTo>
                  <a:lnTo>
                    <a:pt x="0" y="417575"/>
                  </a:lnTo>
                  <a:lnTo>
                    <a:pt x="548640" y="417575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bject 18"/>
            <p:cNvSpPr/>
            <p:nvPr/>
          </p:nvSpPr>
          <p:spPr>
            <a:xfrm>
              <a:off x="3788663" y="1962912"/>
              <a:ext cx="548640" cy="417830"/>
            </a:xfrm>
            <a:custGeom>
              <a:avLst/>
              <a:gdLst/>
              <a:ahLst/>
              <a:cxnLst/>
              <a:rect l="l" t="t" r="r" b="b"/>
              <a:pathLst>
                <a:path w="548639" h="417830">
                  <a:moveTo>
                    <a:pt x="0" y="417575"/>
                  </a:moveTo>
                  <a:lnTo>
                    <a:pt x="274320" y="0"/>
                  </a:lnTo>
                  <a:lnTo>
                    <a:pt x="548640" y="417575"/>
                  </a:lnTo>
                  <a:lnTo>
                    <a:pt x="0" y="417575"/>
                  </a:lnTo>
                  <a:close/>
                </a:path>
              </a:pathLst>
            </a:custGeom>
            <a:ln w="12191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CuadroTexto 30"/>
          <p:cNvSpPr txBox="1"/>
          <p:nvPr/>
        </p:nvSpPr>
        <p:spPr>
          <a:xfrm>
            <a:off x="5806056" y="3970760"/>
            <a:ext cx="169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12.078 </a:t>
            </a:r>
            <a:r>
              <a:rPr kumimoji="0" lang="es-ES" sz="1800" b="1" i="0" u="none" strike="noStrike" kern="120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M€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699758" y="2833227"/>
            <a:ext cx="1441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-35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1,52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pp</a:t>
            </a:r>
            <a:r>
              <a:rPr kumimoji="0" lang="es-ES" sz="1800" b="1" i="0" u="none" strike="noStrike" kern="1200" cap="none" spc="-3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PIB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2958797" y="1984192"/>
            <a:ext cx="109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8292783" y="1978277"/>
            <a:ext cx="109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sp>
        <p:nvSpPr>
          <p:cNvPr id="45" name="Elipse 44"/>
          <p:cNvSpPr/>
          <p:nvPr/>
        </p:nvSpPr>
        <p:spPr>
          <a:xfrm>
            <a:off x="2286000" y="2373763"/>
            <a:ext cx="2446118" cy="238488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-7,51% </a:t>
            </a:r>
            <a:b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PIB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7615972" y="2352482"/>
            <a:ext cx="2446118" cy="238488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-5,99% </a:t>
            </a:r>
            <a:b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PIB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image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322695"/>
            <a:ext cx="1855470" cy="5353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4826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86000" y="0"/>
            <a:ext cx="7747907" cy="681487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Presupuestaria de las AAPP 2021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bject 19"/>
          <p:cNvSpPr txBox="1"/>
          <p:nvPr/>
        </p:nvSpPr>
        <p:spPr>
          <a:xfrm>
            <a:off x="1490375" y="971640"/>
            <a:ext cx="9102598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-63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 Gobierno cumple sus previsiones de ingresos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33" name="Gráfico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223231"/>
              </p:ext>
            </p:extLst>
          </p:nvPr>
        </p:nvGraphicFramePr>
        <p:xfrm>
          <a:off x="450165" y="1814169"/>
          <a:ext cx="6471139" cy="363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921304" y="1702513"/>
            <a:ext cx="475487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recuperación económica ha permitido la mejora de los recursos tributarios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Agencia Tributaria ingresó 223.385 millones de euros, </a:t>
            </a:r>
            <a:r>
              <a:rPr kumimoji="0" lang="es-ES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15,1% más que el ejercicio anterior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Gobierno ha cumplido por primera vez en diez años las previsiones de ingresos incluidas en los PGE de 2021, algo que nunca logró el PP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340546" y="5835639"/>
            <a:ext cx="9875520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política presupuestaria de este Ejecutivo es prudente y realista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image3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0" y="6322695"/>
            <a:ext cx="1855470" cy="535305"/>
          </a:xfrm>
          <a:prstGeom prst="rect">
            <a:avLst/>
          </a:prstGeom>
          <a:ln/>
        </p:spPr>
      </p:pic>
      <p:sp>
        <p:nvSpPr>
          <p:cNvPr id="2" name="CuadroTexto 1"/>
          <p:cNvSpPr txBox="1"/>
          <p:nvPr/>
        </p:nvSpPr>
        <p:spPr>
          <a:xfrm>
            <a:off x="5750377" y="5113106"/>
            <a:ext cx="129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En 2019 y 2020 no hubo Presupuestos</a:t>
            </a: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2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86000" y="0"/>
            <a:ext cx="7747907" cy="681487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Presupuestaria de las AAPP 2021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1590006" y="1029562"/>
            <a:ext cx="88392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  <a:defRPr/>
            </a:pPr>
            <a:r>
              <a:rPr lang="es-ES" sz="2400" b="1" dirty="0" smtClean="0">
                <a:solidFill>
                  <a:srgbClr val="2D75B6"/>
                </a:solidFill>
                <a:latin typeface="Arial"/>
                <a:cs typeface="Arial"/>
              </a:rPr>
              <a:t>EL INCREMENTO DE LA RECAUDACIÓN SE DEBE A LA </a:t>
            </a:r>
            <a:r>
              <a:rPr lang="es-ES" sz="2400" b="1" u="sng" dirty="0" smtClean="0">
                <a:solidFill>
                  <a:srgbClr val="2D75B6"/>
                </a:solidFill>
                <a:latin typeface="Arial"/>
                <a:cs typeface="Arial"/>
              </a:rPr>
              <a:t>MEJORA DE LA ACTIVIDAD</a:t>
            </a:r>
            <a:endParaRPr lang="es-ES" sz="2400" u="sng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216269" y="2070697"/>
            <a:ext cx="3411415" cy="777131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DEL EMPLEO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216268" y="3173989"/>
            <a:ext cx="3411415" cy="777131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INCREMENTO DEL CONSUMO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216268" y="4281790"/>
            <a:ext cx="3411415" cy="777131"/>
          </a:xfrm>
          <a:prstGeom prst="roundRect">
            <a:avLst/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MEJORA DEL RESULTADO EMPRESARIAL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4847492" y="2309792"/>
            <a:ext cx="1679331" cy="29893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6746631" y="2070697"/>
            <a:ext cx="4607169" cy="773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DEL 7,5% EN </a:t>
            </a:r>
            <a:r>
              <a:rPr lang="es-ES" sz="2000" b="1" u="sng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IRPF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746629" y="3173989"/>
            <a:ext cx="4607169" cy="773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20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SUBIDA DEL 14,5% </a:t>
            </a:r>
            <a:r>
              <a:rPr lang="es-E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000" b="1" u="sng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</a:t>
            </a:r>
            <a:endParaRPr lang="es-ES" sz="2000" b="1" u="sng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echa derecha 16"/>
          <p:cNvSpPr/>
          <p:nvPr/>
        </p:nvSpPr>
        <p:spPr>
          <a:xfrm>
            <a:off x="4847491" y="3411053"/>
            <a:ext cx="1679331" cy="29893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derecha 17"/>
          <p:cNvSpPr/>
          <p:nvPr/>
        </p:nvSpPr>
        <p:spPr>
          <a:xfrm>
            <a:off x="4847491" y="4516823"/>
            <a:ext cx="1679331" cy="29893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6746629" y="4279758"/>
            <a:ext cx="4607169" cy="773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IMPORTANTE DEL 67,9% </a:t>
            </a:r>
          </a:p>
          <a:p>
            <a:pPr lvl="0" algn="ctr">
              <a:defRPr/>
            </a:pPr>
            <a:r>
              <a:rPr lang="es-E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b="1" u="sng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SOCIEDADES</a:t>
            </a:r>
            <a:endParaRPr lang="es-ES" b="1" u="sng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1216268" y="5383496"/>
            <a:ext cx="3411415" cy="777131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SUBIDA</a:t>
            </a:r>
            <a:r>
              <a:rPr kumimoji="0" lang="es-ES" sz="20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PESAR DE LAS REBAJAS FISCALES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746629" y="5383496"/>
            <a:ext cx="4607169" cy="773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b="1" u="sng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IMPUESTOS ESPECIALES</a:t>
            </a:r>
            <a:r>
              <a:rPr lang="es-E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SUBEN UN 5%</a:t>
            </a:r>
            <a:endParaRPr lang="es-ES" b="1" u="sng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echa derecha 22"/>
          <p:cNvSpPr/>
          <p:nvPr/>
        </p:nvSpPr>
        <p:spPr>
          <a:xfrm>
            <a:off x="4847491" y="5620560"/>
            <a:ext cx="1679331" cy="29893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314781"/>
            <a:ext cx="1855470" cy="5353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3088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2021-MHFP.G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86000" y="0"/>
            <a:ext cx="7747907" cy="681487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Presupuestaria de las AAPP 2021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arcador de número de diapositiva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CB02F-B35D-2D4D-AEFA-9B51DD66E78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04900" y="979400"/>
            <a:ext cx="10161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Gobierno ha rebajado los impuestos que afectan a la electricidad </a:t>
            </a:r>
          </a:p>
          <a:p>
            <a:r>
              <a:rPr lang="es-E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mitigar el encarecimiento de los precios energéticos</a:t>
            </a:r>
            <a:endParaRPr lang="es-E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80533" y="2156178"/>
            <a:ext cx="1074702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Reducción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IVA de la luz del 21% al 10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E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Impuesto Especial sobre la Electricidad del 5,1% al 0,5% (tipo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mínimo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permite la UE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Suspensión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Impuesto del Valor de la Producción de Energía Eléctrica (IVPEE)</a:t>
            </a:r>
          </a:p>
          <a:p>
            <a:endParaRPr lang="es-E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prórroga 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 el 30 de junio de las rebajas fiscales de la </a:t>
            </a: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electricidad se traducirá en un ahorro de 7.000 millones para todas las familias</a:t>
            </a:r>
            <a:endParaRPr lang="es-E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C2A9493-1DC8-1642-B1C1-D80B32425760}"/>
              </a:ext>
            </a:extLst>
          </p:cNvPr>
          <p:cNvSpPr/>
          <p:nvPr/>
        </p:nvSpPr>
        <p:spPr>
          <a:xfrm>
            <a:off x="1011937" y="2297236"/>
            <a:ext cx="185926" cy="185926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C2A9493-1DC8-1642-B1C1-D80B32425760}"/>
              </a:ext>
            </a:extLst>
          </p:cNvPr>
          <p:cNvSpPr/>
          <p:nvPr/>
        </p:nvSpPr>
        <p:spPr>
          <a:xfrm>
            <a:off x="1011937" y="2898989"/>
            <a:ext cx="185926" cy="185926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C2A9493-1DC8-1642-B1C1-D80B32425760}"/>
              </a:ext>
            </a:extLst>
          </p:cNvPr>
          <p:cNvSpPr/>
          <p:nvPr/>
        </p:nvSpPr>
        <p:spPr>
          <a:xfrm>
            <a:off x="1011937" y="3819844"/>
            <a:ext cx="185926" cy="185926"/>
          </a:xfrm>
          <a:prstGeom prst="rect">
            <a:avLst/>
          </a:prstGeom>
          <a:solidFill>
            <a:srgbClr val="F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5068711" y="5576711"/>
            <a:ext cx="857956" cy="372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231195" y="5987018"/>
            <a:ext cx="990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LAS REBAJAS FISCALES DURARAN TODO EL AÑO = AHORRO DE 12.000 MILLONES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322695"/>
            <a:ext cx="1855470" cy="5353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4804983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5888205A830E14987DE43E8FB7C517B" ma:contentTypeVersion="1" ma:contentTypeDescription="Crear nuevo documento." ma:contentTypeScope="" ma:versionID="cdec9fb1ab1875d93687f9f66c2c7c2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DABCC01-01FD-4E95-A2D6-63F59DF81AFC}"/>
</file>

<file path=customXml/itemProps2.xml><?xml version="1.0" encoding="utf-8"?>
<ds:datastoreItem xmlns:ds="http://schemas.openxmlformats.org/officeDocument/2006/customXml" ds:itemID="{DC714698-DC5C-4871-B686-74BB52BB2019}"/>
</file>

<file path=customXml/itemProps3.xml><?xml version="1.0" encoding="utf-8"?>
<ds:datastoreItem xmlns:ds="http://schemas.openxmlformats.org/officeDocument/2006/customXml" ds:itemID="{8273E1E4-1508-4C45-A963-7DEDD4A39659}"/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2215</Words>
  <Application>Microsoft Office PowerPoint</Application>
  <PresentationFormat>Panorámica</PresentationFormat>
  <Paragraphs>563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Arial MT</vt:lpstr>
      <vt:lpstr>Calibri</vt:lpstr>
      <vt:lpstr>Calibri Light</vt:lpstr>
      <vt:lpstr>Times New Roman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ALC05SCCM02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Tejera Migens, María</dc:creator>
  <cp:lastModifiedBy>Valera Jimenez, David</cp:lastModifiedBy>
  <cp:revision>101</cp:revision>
  <cp:lastPrinted>2022-03-30T20:32:45Z</cp:lastPrinted>
  <dcterms:created xsi:type="dcterms:W3CDTF">2022-01-28T13:03:33Z</dcterms:created>
  <dcterms:modified xsi:type="dcterms:W3CDTF">2022-03-31T10:34:02Z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0x010100D5888205A830E14987DE43E8FB7C517B</vt:lpwstr>
  </property>
</Properties>
</file>