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notesSlides/notesSlide1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4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6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commentAuthors.xml" ContentType="application/vnd.openxmlformats-officedocument.presentationml.commentAuthors+xml"/>
  <Override PartName="/ppt/charts/chart10.xml" ContentType="application/vnd.openxmlformats-officedocument.drawingml.chart+xml"/>
  <Override PartName="/ppt/charts/style3.xml" ContentType="application/vnd.ms-office.chartstyl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olors2.xml" ContentType="application/vnd.ms-office.chartcolor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olors4.xml" ContentType="application/vnd.ms-office.chartcolorstyle+xml"/>
  <Override PartName="/ppt/charts/style4.xml" ContentType="application/vnd.ms-office.chartstyle+xml"/>
  <Override PartName="/ppt/charts/style2.xml" ContentType="application/vnd.ms-office.chartstyle+xml"/>
  <Override PartName="/ppt/charts/chart2.xml" ContentType="application/vnd.openxmlformats-officedocument.drawingml.char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style5.xml" ContentType="application/vnd.ms-office.chartstyl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style9.xml" ContentType="application/vnd.ms-office.chartstyle+xml"/>
  <Override PartName="/ppt/charts/chart11.xml" ContentType="application/vnd.openxmlformats-officedocument.drawingml.chart+xml"/>
  <Override PartName="/ppt/charts/colors5.xml" ContentType="application/vnd.ms-office.chartcolorstyle+xml"/>
  <Override PartName="/ppt/theme/themeOverride8.xml" ContentType="application/vnd.openxmlformats-officedocument.themeOverride+xml"/>
  <Override PartName="/ppt/charts/colors9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olors10.xml" ContentType="application/vnd.ms-office.chartcolorstyle+xml"/>
  <Override PartName="/ppt/charts/style10.xml" ContentType="application/vnd.ms-office.chartstyl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style8.xml" ContentType="application/vnd.ms-office.chartstyle+xml"/>
  <Override PartName="/ppt/charts/colors6.xml" ContentType="application/vnd.ms-office.chartcolorstyle+xml"/>
  <Override PartName="/ppt/charts/colors8.xml" ContentType="application/vnd.ms-office.chartcolorstyle+xml"/>
  <Override PartName="/ppt/charts/chart6.xml" ContentType="application/vnd.openxmlformats-officedocument.drawingml.chart+xml"/>
  <Override PartName="/ppt/notesMasters/notesMaster1.xml" ContentType="application/vnd.openxmlformats-officedocument.presentationml.notesMaster+xml"/>
  <Override PartName="/ppt/theme/themeOverride6.xml" ContentType="application/vnd.openxmlformats-officedocument.themeOverride+xml"/>
  <Override PartName="/ppt/charts/style6.xml" ContentType="application/vnd.ms-office.chartstyle+xml"/>
  <Override PartName="/ppt/charts/style7.xml" ContentType="application/vnd.ms-office.chartstyle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olors7.xml" ContentType="application/vnd.ms-office.chartcolorstyle+xml"/>
  <Override PartName="/ppt/theme/themeOverride7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2" r:id="rId2"/>
    <p:sldMasterId id="2147483804" r:id="rId3"/>
  </p:sldMasterIdLst>
  <p:notesMasterIdLst>
    <p:notesMasterId r:id="rId19"/>
  </p:notesMasterIdLst>
  <p:handoutMasterIdLst>
    <p:handoutMasterId r:id="rId20"/>
  </p:handoutMasterIdLst>
  <p:sldIdLst>
    <p:sldId id="345" r:id="rId4"/>
    <p:sldId id="381" r:id="rId5"/>
    <p:sldId id="403" r:id="rId6"/>
    <p:sldId id="421" r:id="rId7"/>
    <p:sldId id="382" r:id="rId8"/>
    <p:sldId id="404" r:id="rId9"/>
    <p:sldId id="383" r:id="rId10"/>
    <p:sldId id="417" r:id="rId11"/>
    <p:sldId id="394" r:id="rId12"/>
    <p:sldId id="385" r:id="rId13"/>
    <p:sldId id="401" r:id="rId14"/>
    <p:sldId id="420" r:id="rId15"/>
    <p:sldId id="407" r:id="rId16"/>
    <p:sldId id="395" r:id="rId17"/>
    <p:sldId id="418" r:id="rId18"/>
  </p:sldIdLst>
  <p:sldSz cx="9906000" cy="6858000" type="A4"/>
  <p:notesSz cx="6742113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scón Soriano, Caridad" initials="GSC" lastIdx="10" clrIdx="0">
    <p:extLst>
      <p:ext uri="{19B8F6BF-5375-455C-9EA6-DF929625EA0E}">
        <p15:presenceInfo xmlns:p15="http://schemas.microsoft.com/office/powerpoint/2012/main" userId="Gascón Soriano, Caridad" providerId="None"/>
      </p:ext>
    </p:extLst>
  </p:cmAuthor>
  <p:cmAuthor id="2" name="Sánchez Yánquez, Alejandra" initials="SYA" lastIdx="7" clrIdx="1">
    <p:extLst>
      <p:ext uri="{19B8F6BF-5375-455C-9EA6-DF929625EA0E}">
        <p15:presenceInfo xmlns:p15="http://schemas.microsoft.com/office/powerpoint/2012/main" userId="Sánchez Yánquez, Alejandra" providerId="None"/>
      </p:ext>
    </p:extLst>
  </p:cmAuthor>
  <p:cmAuthor id="3" name="Gualda Romero, Mª José" initials="GRMJ" lastIdx="1" clrIdx="2">
    <p:extLst>
      <p:ext uri="{19B8F6BF-5375-455C-9EA6-DF929625EA0E}">
        <p15:presenceInfo xmlns:p15="http://schemas.microsoft.com/office/powerpoint/2012/main" userId="Gualda Romero, Mª Jos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B84B"/>
    <a:srgbClr val="42D55F"/>
    <a:srgbClr val="3333CC"/>
    <a:srgbClr val="3333FF"/>
    <a:srgbClr val="669900"/>
    <a:srgbClr val="009900"/>
    <a:srgbClr val="FF99FF"/>
    <a:srgbClr val="FF66CC"/>
    <a:srgbClr val="9966FF"/>
    <a:srgbClr val="CF9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06" autoAdjust="0"/>
    <p:restoredTop sz="93735" autoAdjust="0"/>
  </p:normalViewPr>
  <p:slideViewPr>
    <p:cSldViewPr snapToGrid="0" showGuides="1">
      <p:cViewPr varScale="1">
        <p:scale>
          <a:sx n="69" d="100"/>
          <a:sy n="69" d="100"/>
        </p:scale>
        <p:origin x="672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3" d="100"/>
          <a:sy n="53" d="100"/>
        </p:scale>
        <p:origin x="25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BLANCO\DGPG\SECRETARIA\VARIOS\EJECUCI&#211;N%20PRESUPUESTARIA\000-CIERRES\000-CIERRE%202019\00%20Presentaci&#243;n\Presentaci&#243;n%20Cierre%202020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 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</a:rPr>
              <a:t>EMPLEOS NO FINANCIEROS</a:t>
            </a:r>
          </a:p>
        </c:rich>
      </c:tx>
      <c:layout>
        <c:manualLayout>
          <c:xMode val="edge"/>
          <c:yMode val="edge"/>
          <c:x val="0.20756110257764479"/>
          <c:y val="2.7667358471658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2.9096504587125389E-2"/>
          <c:y val="0.18943090384271652"/>
          <c:w val="0.94180699082574926"/>
          <c:h val="0.693293022459169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Rúbricas AAPP '!$B$15</c:f>
              <c:strCache>
                <c:ptCount val="1"/>
                <c:pt idx="0">
                  <c:v>  EMPLEOS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56E-469D-8CB9-52510F2AD69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56E-469D-8CB9-52510F2AD697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521.949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6E-469D-8CB9-52510F2AD6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Rúbricas AAPP 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AAPP '!$C$15:$D$15</c:f>
              <c:numCache>
                <c:formatCode>#,##0</c:formatCode>
                <c:ptCount val="2"/>
                <c:pt idx="0">
                  <c:v>501497</c:v>
                </c:pt>
                <c:pt idx="1">
                  <c:v>521591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6E-469D-8CB9-52510F2AD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4751528"/>
        <c:axId val="574749176"/>
      </c:barChart>
      <c:catAx>
        <c:axId val="574751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4749176"/>
        <c:crosses val="autoZero"/>
        <c:auto val="1"/>
        <c:lblAlgn val="ctr"/>
        <c:lblOffset val="100"/>
        <c:noMultiLvlLbl val="0"/>
      </c:catAx>
      <c:valAx>
        <c:axId val="574749176"/>
        <c:scaling>
          <c:orientation val="minMax"/>
          <c:min val="455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4751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1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400" b="1" i="0" u="none" strike="noStrike" baseline="0">
                <a:solidFill>
                  <a:schemeClr val="accent1">
                    <a:lumMod val="50000"/>
                  </a:schemeClr>
                </a:solidFill>
                <a:latin typeface="Calibri"/>
              </a:rPr>
              <a:t>Capacidad (+) / necesidad (-) de financiación de las Corporaciones Locales </a:t>
            </a:r>
            <a:r>
              <a:rPr lang="es-ES" sz="1200" b="0" i="1" u="none" strike="noStrike" baseline="0">
                <a:solidFill>
                  <a:schemeClr val="accent1">
                    <a:lumMod val="50000"/>
                  </a:schemeClr>
                </a:solidFill>
                <a:latin typeface="Calibri"/>
              </a:rPr>
              <a:t>(% PIB)</a:t>
            </a:r>
          </a:p>
        </c:rich>
      </c:tx>
      <c:layout>
        <c:manualLayout>
          <c:xMode val="edge"/>
          <c:yMode val="edge"/>
          <c:x val="0.14167793058565228"/>
          <c:y val="7.38150738150738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2.3446658851113716E-2"/>
          <c:y val="0.13969868173258004"/>
          <c:w val="0.96561156701836659"/>
          <c:h val="0.772925545323783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90000"/>
              </a:schemeClr>
            </a:solidFill>
            <a:ln w="9525" cap="flat" cmpd="sng" algn="ctr">
              <a:solidFill>
                <a:sysClr val="window" lastClr="FFFFFF"/>
              </a:solidFill>
              <a:round/>
            </a:ln>
            <a:effectLst/>
            <a:sp3d contourW="9525">
              <a:contourClr>
                <a:schemeClr val="bg2">
                  <a:lumMod val="90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bg2">
                    <a:lumMod val="9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4CC-4488-A8FF-F1243FFDC028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accent5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4CC-4488-A8FF-F1243FFDC028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accent5">
                    <a:lumMod val="40000"/>
                    <a:lumOff val="6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4CC-4488-A8FF-F1243FFDC028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accent5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4CC-4488-A8FF-F1243FFDC02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accent5">
                    <a:lumMod val="60000"/>
                    <a:lumOff val="4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4CC-4488-A8FF-F1243FFDC028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bg2">
                    <a:lumMod val="9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4CC-4488-A8FF-F1243FFDC028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ysClr val="window" lastClr="FFFFFF"/>
                </a:solidFill>
                <a:round/>
              </a:ln>
              <a:effectLst/>
              <a:sp3d contourW="9525">
                <a:contourClr>
                  <a:schemeClr val="bg2">
                    <a:lumMod val="9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4CC-4488-A8FF-F1243FFDC028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round/>
              </a:ln>
              <a:effectLst/>
              <a:sp3d contourW="9525">
                <a:contourClr>
                  <a:schemeClr val="bg2">
                    <a:lumMod val="9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4CC-4488-A8FF-F1243FFDC028}"/>
              </c:ext>
            </c:extLst>
          </c:dPt>
          <c:dLbls>
            <c:dLbl>
              <c:idx val="8"/>
              <c:tx>
                <c:rich>
                  <a:bodyPr/>
                  <a:lstStyle/>
                  <a:p>
                    <a:r>
                      <a:rPr lang="en-US" smtClean="0"/>
                      <a:t>0,31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F9-469C-90D9-96CAF9F4110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'Evolución saldo CCLL'!$B$6:$J$6</c:f>
              <c:strCache>
                <c:ptCount val="9"/>
                <c:pt idx="0">
                  <c:v>2011*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 (p)</c:v>
                </c:pt>
              </c:strCache>
            </c:strRef>
          </c:cat>
          <c:val>
            <c:numRef>
              <c:f>'Evolución saldo CCLL'!$B$7:$J$7</c:f>
              <c:numCache>
                <c:formatCode>#,##0.00</c:formatCode>
                <c:ptCount val="9"/>
                <c:pt idx="0">
                  <c:v>-0.4</c:v>
                </c:pt>
                <c:pt idx="1">
                  <c:v>0.32072574990374347</c:v>
                </c:pt>
                <c:pt idx="2">
                  <c:v>0.55755487343533772</c:v>
                </c:pt>
                <c:pt idx="3">
                  <c:v>0.52821370371590404</c:v>
                </c:pt>
                <c:pt idx="4">
                  <c:v>0.431054482688221</c:v>
                </c:pt>
                <c:pt idx="5">
                  <c:v>0.62719959778783307</c:v>
                </c:pt>
                <c:pt idx="6">
                  <c:v>0.59111197561189732</c:v>
                </c:pt>
                <c:pt idx="7">
                  <c:v>0.50906967516862933</c:v>
                </c:pt>
                <c:pt idx="8">
                  <c:v>0.32134786147015043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4CC-4488-A8FF-F1243FFDC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9480776"/>
        <c:axId val="579481168"/>
      </c:barChart>
      <c:catAx>
        <c:axId val="579480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6350">
            <a:solidFill>
              <a:srgbClr val="5B9BD5">
                <a:lumMod val="75000"/>
              </a:srgbClr>
            </a:solidFill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579481168"/>
        <c:crosses val="autoZero"/>
        <c:auto val="1"/>
        <c:lblAlgn val="ctr"/>
        <c:lblOffset val="100"/>
        <c:noMultiLvlLbl val="0"/>
      </c:catAx>
      <c:valAx>
        <c:axId val="579481168"/>
        <c:scaling>
          <c:orientation val="minMax"/>
          <c:min val="-1"/>
        </c:scaling>
        <c:delete val="1"/>
        <c:axPos val="l"/>
        <c:numFmt formatCode="#,##0" sourceLinked="0"/>
        <c:majorTickMark val="none"/>
        <c:minorTickMark val="none"/>
        <c:tickLblPos val="nextTo"/>
        <c:crossAx val="57948077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2">
    <c:autoUpdate val="1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800" b="1">
                <a:solidFill>
                  <a:schemeClr val="accent1">
                    <a:lumMod val="50000"/>
                  </a:schemeClr>
                </a:solidFill>
              </a:rPr>
              <a:t>  EMPLEOS NO FINANCIEROS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'Rúbricas CCLL'!$B$16</c:f>
              <c:strCache>
                <c:ptCount val="1"/>
                <c:pt idx="0">
                  <c:v>  EMPLEOS NO FINANCIEROS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B0F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2B-4DDC-9167-D43EB1F21BD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2B-4DDC-9167-D43EB1F21BD0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73.896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2B-4DDC-9167-D43EB1F21B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'Rúbricas CCLL'!$C$6:$D$6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'Rúbricas CCLL'!$C$16:$D$16</c:f>
              <c:numCache>
                <c:formatCode>#,##0</c:formatCode>
                <c:ptCount val="2"/>
                <c:pt idx="0">
                  <c:v>70241</c:v>
                </c:pt>
                <c:pt idx="1">
                  <c:v>73735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2B-4DDC-9167-D43EB1F21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9471368"/>
        <c:axId val="579478816"/>
      </c:barChart>
      <c:catAx>
        <c:axId val="579471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78816"/>
        <c:crosses val="autoZero"/>
        <c:auto val="1"/>
        <c:lblAlgn val="ctr"/>
        <c:lblOffset val="100"/>
        <c:noMultiLvlLbl val="0"/>
      </c:catAx>
      <c:valAx>
        <c:axId val="579478816"/>
        <c:scaling>
          <c:orientation val="minMax"/>
          <c:min val="665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9471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accent1">
                    <a:lumMod val="50000"/>
                  </a:schemeClr>
                </a:solidFill>
              </a:rPr>
              <a:t>  RECURSOS NO FINANCIEROS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'Rúbricas CCLL'!$B$8</c:f>
              <c:strCache>
                <c:ptCount val="1"/>
                <c:pt idx="0">
                  <c:v>  RECURSOS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78-46DD-B09F-074EB2E704B9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78-46DD-B09F-074EB2E704B9}"/>
              </c:ext>
            </c:extLst>
          </c:dPt>
          <c:dLbls>
            <c:dLbl>
              <c:idx val="0"/>
              <c:layout>
                <c:manualLayout>
                  <c:x val="8.4121967579702805E-3"/>
                  <c:y val="-0.273623138446077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78-46DD-B09F-074EB2E704B9}"/>
                </c:ext>
              </c:extLst>
            </c:dLbl>
            <c:dLbl>
              <c:idx val="1"/>
              <c:layout>
                <c:manualLayout>
                  <c:x val="-1.1216262343960373E-2"/>
                  <c:y val="-0.371014425011630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78-46DD-B09F-074EB2E70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'Rúbricas CCLL'!$C$6:$D$6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'Rúbricas CCLL'!$C$8:$D$8</c:f>
              <c:numCache>
                <c:formatCode>#,##0</c:formatCode>
                <c:ptCount val="2"/>
                <c:pt idx="0">
                  <c:v>76361</c:v>
                </c:pt>
                <c:pt idx="1">
                  <c:v>77735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78-46DD-B09F-074EB2E70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9478032"/>
        <c:axId val="579470192"/>
      </c:barChart>
      <c:catAx>
        <c:axId val="57947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70192"/>
        <c:crosses val="autoZero"/>
        <c:auto val="1"/>
        <c:lblAlgn val="ctr"/>
        <c:lblOffset val="100"/>
        <c:noMultiLvlLbl val="0"/>
      </c:catAx>
      <c:valAx>
        <c:axId val="579470192"/>
        <c:scaling>
          <c:orientation val="minMax"/>
          <c:max val="80000"/>
          <c:min val="70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947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</a:rPr>
              <a:t>  RECURSOS NO FINANCIEROS</a:t>
            </a:r>
          </a:p>
        </c:rich>
      </c:tx>
      <c:layout>
        <c:manualLayout>
          <c:xMode val="edge"/>
          <c:yMode val="edge"/>
          <c:x val="0.20164566929133856"/>
          <c:y val="1.98511166253101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3.5066822368172323E-2"/>
          <c:y val="0.18569674903630382"/>
          <c:w val="0.94065614676155451"/>
          <c:h val="0.69933898070099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Rúbricas AAPP '!$B$8</c:f>
              <c:strCache>
                <c:ptCount val="1"/>
                <c:pt idx="0">
                  <c:v>  RECURSOS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18-4EC0-AB67-52CF4E3EE70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18-4EC0-AB67-52CF4E3EE702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489.044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18-4EC0-AB67-52CF4E3EE7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Rúbricas AAPP 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AAPP '!$C$8:$D$8</c:f>
              <c:numCache>
                <c:formatCode>#,##0</c:formatCode>
                <c:ptCount val="2"/>
                <c:pt idx="0">
                  <c:v>471002</c:v>
                </c:pt>
                <c:pt idx="1">
                  <c:v>488736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18-4EC0-AB67-52CF4E3EE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4753488"/>
        <c:axId val="574750352"/>
      </c:barChart>
      <c:catAx>
        <c:axId val="57475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4750352"/>
        <c:crosses val="autoZero"/>
        <c:auto val="1"/>
        <c:lblAlgn val="ctr"/>
        <c:lblOffset val="100"/>
        <c:noMultiLvlLbl val="0"/>
      </c:catAx>
      <c:valAx>
        <c:axId val="574750352"/>
        <c:scaling>
          <c:orientation val="minMax"/>
          <c:max val="500000"/>
          <c:min val="450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475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 </a:t>
            </a:r>
            <a:r>
              <a:rPr lang="en-US" sz="1800" b="1">
                <a:solidFill>
                  <a:schemeClr val="accent1">
                    <a:lumMod val="50000"/>
                  </a:schemeClr>
                </a:solidFill>
              </a:rPr>
              <a:t>RECURSOS NO FINANCIEROS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 Rúbricas AC'!$B$8</c:f>
              <c:strCache>
                <c:ptCount val="1"/>
                <c:pt idx="0">
                  <c:v>  RECURSOS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AD-4A66-8CE9-191EEA1B700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AD-4A66-8CE9-191EEA1B700D}"/>
              </c:ext>
            </c:extLst>
          </c:dPt>
          <c:dLbls>
            <c:dLbl>
              <c:idx val="0"/>
              <c:layout>
                <c:manualLayout>
                  <c:x val="-5.5555555555556061E-3"/>
                  <c:y val="-0.17129629629629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AD-4A66-8CE9-191EEA1B700D}"/>
                </c:ext>
              </c:extLst>
            </c:dLbl>
            <c:dLbl>
              <c:idx val="1"/>
              <c:layout>
                <c:manualLayout>
                  <c:x val="-5.5555555555555558E-3"/>
                  <c:y val="-0.3518518518518518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218.862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AD-4A66-8CE9-191EEA1B70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 Rúbricas AC'!$C$6:$D$6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AC'!$C$8:$D$8</c:f>
              <c:numCache>
                <c:formatCode>#,##0</c:formatCode>
                <c:ptCount val="2"/>
                <c:pt idx="0">
                  <c:v>213368</c:v>
                </c:pt>
                <c:pt idx="1">
                  <c:v>218544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AD-4A66-8CE9-191EEA1B7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4733104"/>
        <c:axId val="574733496"/>
      </c:barChart>
      <c:catAx>
        <c:axId val="57473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4733496"/>
        <c:crosses val="autoZero"/>
        <c:auto val="1"/>
        <c:lblAlgn val="ctr"/>
        <c:lblOffset val="100"/>
        <c:noMultiLvlLbl val="0"/>
      </c:catAx>
      <c:valAx>
        <c:axId val="57473349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74733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accent1">
                    <a:lumMod val="50000"/>
                  </a:schemeClr>
                </a:solidFill>
              </a:rPr>
              <a:t>  EMPLEOS NO FINANCIEROS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 Rúbricas AC'!$B$16</c:f>
              <c:strCache>
                <c:ptCount val="1"/>
                <c:pt idx="0">
                  <c:v>  EMPLEOS NO FINANCIEROS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13-4579-971F-E829791DF00D}"/>
              </c:ext>
            </c:extLst>
          </c:dPt>
          <c:dLbls>
            <c:dLbl>
              <c:idx val="0"/>
              <c:layout>
                <c:manualLayout>
                  <c:x val="-1.8333609596652856E-2"/>
                  <c:y val="-0.335377396007317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13-4579-971F-E829791DF00D}"/>
                </c:ext>
              </c:extLst>
            </c:dLbl>
            <c:dLbl>
              <c:idx val="1"/>
              <c:layout>
                <c:manualLayout>
                  <c:x val="1.0741858548753765E-2"/>
                  <c:y val="-0.370370370370370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13-4579-971F-E829791DF0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 Rúbricas AC'!$C$6:$D$6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AC'!$C$16:$D$16</c:f>
              <c:numCache>
                <c:formatCode>#,##0</c:formatCode>
                <c:ptCount val="2"/>
                <c:pt idx="0">
                  <c:v>229288</c:v>
                </c:pt>
                <c:pt idx="1">
                  <c:v>232759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13-4579-971F-E829791DF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4722128"/>
        <c:axId val="579481560"/>
      </c:barChart>
      <c:catAx>
        <c:axId val="57472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81560"/>
        <c:crosses val="autoZero"/>
        <c:auto val="1"/>
        <c:lblAlgn val="ctr"/>
        <c:lblOffset val="100"/>
        <c:noMultiLvlLbl val="0"/>
      </c:catAx>
      <c:valAx>
        <c:axId val="579481560"/>
        <c:scaling>
          <c:orientation val="minMax"/>
          <c:min val="214000"/>
        </c:scaling>
        <c:delete val="1"/>
        <c:axPos val="l"/>
        <c:numFmt formatCode="#,##0" sourceLinked="1"/>
        <c:majorTickMark val="none"/>
        <c:minorTickMark val="none"/>
        <c:tickLblPos val="nextTo"/>
        <c:crossAx val="57472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 </a:t>
            </a:r>
            <a:r>
              <a:rPr lang="en-US" sz="1800" b="1">
                <a:solidFill>
                  <a:schemeClr val="accent1">
                    <a:lumMod val="50000"/>
                  </a:schemeClr>
                </a:solidFill>
              </a:rPr>
              <a:t>EMPLEOS NO FINANCIEROS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Rúbricas SS'!$B$16</c:f>
              <c:strCache>
                <c:ptCount val="1"/>
                <c:pt idx="0">
                  <c:v>  EMPLEOS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AA-4DFA-8D6A-7C1E697607E4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AA-4DFA-8D6A-7C1E697607E4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183.087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AA-4DFA-8D6A-7C1E697607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Rúbricas SS'!$C$6:$D$6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SS'!$C$16:$D$16</c:f>
              <c:numCache>
                <c:formatCode>#,##0</c:formatCode>
                <c:ptCount val="2"/>
                <c:pt idx="0">
                  <c:v>172613</c:v>
                </c:pt>
                <c:pt idx="1">
                  <c:v>182880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AA-4DFA-8D6A-7C1E69760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9475680"/>
        <c:axId val="579471760"/>
      </c:barChart>
      <c:catAx>
        <c:axId val="57947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71760"/>
        <c:crosses val="autoZero"/>
        <c:auto val="1"/>
        <c:lblAlgn val="ctr"/>
        <c:lblOffset val="100"/>
        <c:noMultiLvlLbl val="0"/>
      </c:catAx>
      <c:valAx>
        <c:axId val="5794717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947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1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800" b="1">
                <a:solidFill>
                  <a:schemeClr val="accent1">
                    <a:lumMod val="50000"/>
                  </a:schemeClr>
                </a:solidFill>
              </a:rPr>
              <a:t>  RECURSOS NO FINANCIEROS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Rúbricas SS'!$B$8</c:f>
              <c:strCache>
                <c:ptCount val="1"/>
                <c:pt idx="0">
                  <c:v>  RECURSOS NO FINANCIEROS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D9D9D9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3C-4983-AED8-84B6209CD0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Rúbricas SS'!$C$6:$D$6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SS'!$C$8:$D$8</c:f>
              <c:numCache>
                <c:formatCode>#,##0</c:formatCode>
                <c:ptCount val="2"/>
                <c:pt idx="0">
                  <c:v>155244</c:v>
                </c:pt>
                <c:pt idx="1">
                  <c:v>167035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3C-4983-AED8-84B6209CD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9476464"/>
        <c:axId val="579474504"/>
      </c:barChart>
      <c:catAx>
        <c:axId val="57947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74504"/>
        <c:crosses val="autoZero"/>
        <c:auto val="1"/>
        <c:lblAlgn val="ctr"/>
        <c:lblOffset val="100"/>
        <c:noMultiLvlLbl val="0"/>
      </c:catAx>
      <c:valAx>
        <c:axId val="579474504"/>
        <c:scaling>
          <c:orientation val="minMax"/>
          <c:min val="141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7947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1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 </a:t>
            </a:r>
            <a:r>
              <a:rPr lang="en-US" sz="1800" b="1">
                <a:solidFill>
                  <a:schemeClr val="accent1">
                    <a:lumMod val="50000"/>
                  </a:schemeClr>
                </a:solidFill>
              </a:rPr>
              <a:t>EMPLEOS NO FINANCIEROS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Rúbricas CCAA'!$B$16</c:f>
              <c:strCache>
                <c:ptCount val="1"/>
                <c:pt idx="0">
                  <c:v>  EMPLEOS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AE-48E8-8964-289EFC3146B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AE-48E8-8964-289EFC3146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Rúbricas CCAA'!$C$6:$D$6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CCAA'!$C$16:$D$16</c:f>
              <c:numCache>
                <c:formatCode>#,##0</c:formatCode>
                <c:ptCount val="2"/>
                <c:pt idx="0">
                  <c:v>182823</c:v>
                </c:pt>
                <c:pt idx="1">
                  <c:v>192129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AE-48E8-8964-289EFC314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9479992"/>
        <c:axId val="579476856"/>
      </c:barChart>
      <c:catAx>
        <c:axId val="579479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76856"/>
        <c:crosses val="autoZero"/>
        <c:auto val="1"/>
        <c:lblAlgn val="ctr"/>
        <c:lblOffset val="100"/>
        <c:noMultiLvlLbl val="0"/>
      </c:catAx>
      <c:valAx>
        <c:axId val="579476856"/>
        <c:scaling>
          <c:orientation val="minMax"/>
          <c:min val="150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9479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 </a:t>
            </a:r>
            <a:r>
              <a:rPr lang="en-US" sz="1800" b="1">
                <a:solidFill>
                  <a:schemeClr val="accent1">
                    <a:lumMod val="50000"/>
                  </a:schemeClr>
                </a:solidFill>
              </a:rPr>
              <a:t>RECURSOS NO FINANCIEROS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1817340526607904"/>
          <c:y val="0.19473451188426169"/>
          <c:w val="0.86191495849913302"/>
          <c:h val="0.68470596744604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Rúbricas CCAA'!$B$8</c:f>
              <c:strCache>
                <c:ptCount val="1"/>
                <c:pt idx="0">
                  <c:v>  RECURSOS NO FINANCIEROS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D8-45F8-A2AD-3296DBC14A5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D8-45F8-A2AD-3296DBC14A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 Rúbricas CCAA'!$C$6:$D$6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 Rúbricas CCAA'!$C$8:$D$8</c:f>
              <c:numCache>
                <c:formatCode>#,##0</c:formatCode>
                <c:ptCount val="2"/>
                <c:pt idx="0">
                  <c:v>179497</c:v>
                </c:pt>
                <c:pt idx="1">
                  <c:v>185334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D8-45F8-A2AD-3296DBC14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9478424"/>
        <c:axId val="579477640"/>
      </c:barChart>
      <c:catAx>
        <c:axId val="579478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79477640"/>
        <c:crosses val="autoZero"/>
        <c:auto val="1"/>
        <c:lblAlgn val="ctr"/>
        <c:lblOffset val="100"/>
        <c:noMultiLvlLbl val="0"/>
      </c:catAx>
      <c:valAx>
        <c:axId val="579477640"/>
        <c:scaling>
          <c:orientation val="minMax"/>
          <c:min val="150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79478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400" b="1" i="0" u="none" strike="noStrike" baseline="0">
                <a:solidFill>
                  <a:schemeClr val="accent1">
                    <a:lumMod val="50000"/>
                  </a:schemeClr>
                </a:solidFill>
                <a:latin typeface="Calibri"/>
              </a:rPr>
              <a:t>Capacidad (+) / necesidad (-) de financiación de las Corporaciones Locales </a:t>
            </a:r>
            <a:r>
              <a:rPr lang="es-ES" sz="1200" b="0" i="1" u="none" strike="noStrike" baseline="0">
                <a:solidFill>
                  <a:schemeClr val="accent1">
                    <a:lumMod val="50000"/>
                  </a:schemeClr>
                </a:solidFill>
                <a:latin typeface="Calibri"/>
              </a:rPr>
              <a:t>(% PIB)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9480776"/>
        <c:axId val="579481168"/>
      </c:barChart>
      <c:catAx>
        <c:axId val="579480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6350">
            <a:solidFill>
              <a:srgbClr val="5B9BD5">
                <a:lumMod val="75000"/>
              </a:srgbClr>
            </a:solidFill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579481168"/>
        <c:crosses val="autoZero"/>
        <c:auto val="1"/>
        <c:lblAlgn val="ctr"/>
        <c:lblOffset val="100"/>
        <c:noMultiLvlLbl val="0"/>
      </c:catAx>
      <c:valAx>
        <c:axId val="579481168"/>
        <c:scaling>
          <c:orientation val="minMax"/>
          <c:min val="-1"/>
        </c:scaling>
        <c:delete val="1"/>
        <c:axPos val="l"/>
        <c:numFmt formatCode="#,##0" sourceLinked="0"/>
        <c:majorTickMark val="none"/>
        <c:minorTickMark val="none"/>
        <c:tickLblPos val="nextTo"/>
        <c:crossAx val="57948077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2">
    <c:autoUpdate val="1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0.42062</cdr:x>
      <cdr:y>0.31155</cdr:y>
    </cdr:from>
    <cdr:to>
      <cdr:x>0.5</cdr:x>
      <cdr:y>0.53838</cdr:y>
    </cdr:to>
    <cdr:sp macro="" textlink="">
      <cdr:nvSpPr>
        <cdr:cNvPr id="3" name="Flecha arriba 2"/>
        <cdr:cNvSpPr/>
      </cdr:nvSpPr>
      <cdr:spPr>
        <a:xfrm xmlns:a="http://schemas.openxmlformats.org/drawingml/2006/main">
          <a:off x="2019498" y="876732"/>
          <a:ext cx="381134" cy="638340"/>
        </a:xfrm>
        <a:prstGeom xmlns:a="http://schemas.openxmlformats.org/drawingml/2006/main" prst="upArrow">
          <a:avLst/>
        </a:prstGeom>
        <a:solidFill xmlns:a="http://schemas.openxmlformats.org/drawingml/2006/main">
          <a:srgbClr val="2EB84B"/>
        </a:solidFill>
        <a:ln xmlns:a="http://schemas.openxmlformats.org/drawingml/2006/main">
          <a:solidFill>
            <a:srgbClr val="2EB84B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s-ES" dirty="0"/>
        </a:p>
      </cdr:txBody>
    </cdr:sp>
  </cdr:relSizeAnchor>
  <cdr:relSizeAnchor xmlns:cdr="http://schemas.openxmlformats.org/drawingml/2006/chartDrawing">
    <cdr:from>
      <cdr:x>0.47782</cdr:x>
      <cdr:y>0.36876</cdr:y>
    </cdr:from>
    <cdr:to>
      <cdr:x>0.63593</cdr:x>
      <cdr:y>0.50286</cdr:y>
    </cdr:to>
    <cdr:sp macro="" textlink="">
      <cdr:nvSpPr>
        <cdr:cNvPr id="4" name="CuadroTexto 12"/>
        <cdr:cNvSpPr txBox="1"/>
      </cdr:nvSpPr>
      <cdr:spPr>
        <a:xfrm xmlns:a="http://schemas.openxmlformats.org/drawingml/2006/main">
          <a:off x="2269921" y="1015620"/>
          <a:ext cx="75111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rPr>
            <a:t>4,1%</a:t>
          </a:r>
          <a:endParaRPr lang="es-ES" sz="1800" b="1" dirty="0">
            <a:solidFill>
              <a:srgbClr val="5B9BD5">
                <a:lumMod val="50000"/>
              </a:srgb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0.34114</cdr:x>
      <cdr:y>0.86215</cdr:y>
    </cdr:from>
    <cdr:to>
      <cdr:x>0.665</cdr:x>
      <cdr:y>1</cdr:y>
    </cdr:to>
    <cdr:sp macro="" textlink="">
      <cdr:nvSpPr>
        <cdr:cNvPr id="2" name="CuadroTexto 17"/>
        <cdr:cNvSpPr txBox="1"/>
      </cdr:nvSpPr>
      <cdr:spPr>
        <a:xfrm xmlns:a="http://schemas.openxmlformats.org/drawingml/2006/main">
          <a:off x="1614083" y="2309863"/>
          <a:ext cx="1532352" cy="3693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rPr>
            <a:t>+10.474 M€</a:t>
          </a:r>
          <a:endParaRPr lang="es-ES" sz="1800" b="1" dirty="0">
            <a:solidFill>
              <a:srgbClr val="5B9BD5">
                <a:lumMod val="50000"/>
              </a:srgb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dirty="0" smtClean="0"/>
              <a:t>Panorama de gasto España-Eurozona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B0A21-3447-454B-9FE1-6F3A51A3A845}" type="datetimeFigureOut">
              <a:rPr lang="es-ES" smtClean="0"/>
              <a:t>31/03/2020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377319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18971" y="9377319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F156-E8E9-43B4-8709-4D54C0B2E5F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dirty="0" smtClean="0"/>
              <a:t>Panorama de gasto España-Eurozona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9620" y="0"/>
            <a:ext cx="2920887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95C97-77B8-4EA8-8AD1-251D151AB17E}" type="datetimeFigureOut">
              <a:rPr lang="es-ES" smtClean="0"/>
              <a:t>31/03/2020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35075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051" y="4750816"/>
            <a:ext cx="5394012" cy="38871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8477"/>
            <a:ext cx="2920887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9620" y="9378477"/>
            <a:ext cx="2920887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2AD1B-BC23-4D8D-91BA-19633B66027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55932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66788" y="1235075"/>
            <a:ext cx="4808537" cy="3330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34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10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14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11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74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12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36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13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90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14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74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15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13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070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3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261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5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944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3254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7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12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8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47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95702-0D20-462D-882C-BE4EF6FE8183}" type="slidenum">
              <a:rPr lang="es-ES" smtClean="0">
                <a:solidFill>
                  <a:prstClr val="black"/>
                </a:solidFill>
              </a:rPr>
              <a:pPr/>
              <a:t>9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92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2272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68939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862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048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8411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8041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9290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710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5725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6821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91792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6694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67"/>
            <a:ext cx="8543923" cy="272382"/>
          </a:xfrm>
        </p:spPr>
        <p:txBody>
          <a:bodyPr>
            <a:sp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6549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04251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46516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b="0" dirty="0" smtClean="0">
                <a:latin typeface="Franklin Gothic Medium" panose="020B0603020102020204" pitchFamily="34" charset="0"/>
              </a:rPr>
              <a:t>Ajuste fiscal</a:t>
            </a:r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137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82630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1137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DB6B-FD0A-4E3D-910B-ACDEA9B0D50B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73201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F008-5AAA-40CB-BE79-EE7687ADC441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45480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3D00-0E91-4953-803B-184522CBD400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27160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1449F-86BB-4826-A723-26F76A1FC673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6042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3D00-0E91-4953-803B-184522CBD400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934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juste fis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1 Título"/>
          <p:cNvSpPr txBox="1">
            <a:spLocks/>
          </p:cNvSpPr>
          <p:nvPr userDrawn="1"/>
        </p:nvSpPr>
        <p:spPr>
          <a:xfrm>
            <a:off x="681038" y="1255321"/>
            <a:ext cx="6686550" cy="496800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1625" b="1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Marcador de gráfico 8"/>
          <p:cNvSpPr>
            <a:spLocks noGrp="1"/>
          </p:cNvSpPr>
          <p:nvPr>
            <p:ph type="chart" sz="quarter" idx="13"/>
          </p:nvPr>
        </p:nvSpPr>
        <p:spPr>
          <a:xfrm>
            <a:off x="5810747" y="2018334"/>
            <a:ext cx="3414216" cy="345182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1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40" y="2018334"/>
            <a:ext cx="4379634" cy="3451823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8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4" name="Marcador de texto 2"/>
          <p:cNvSpPr>
            <a:spLocks noGrp="1"/>
          </p:cNvSpPr>
          <p:nvPr>
            <p:ph type="body" sz="quarter" idx="17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5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8808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1FDD2-4E03-46B4-98D8-628E24E0994B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9119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F008-5AAA-40CB-BE79-EE7687ADC441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5719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A4E7C-B95B-49BE-BACC-E28469A62164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493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1F22A-9661-414C-AA19-8E5021DDB197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9830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DB6B-FD0A-4E3D-910B-ACDEA9B0D50B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7160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7828-61E0-4554-A347-8F6E8EAF9C18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84135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DEEC-8157-4EFC-A4F0-4593BDCDB40A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76056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BE46-1996-4B11-B89E-568479C738E1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07670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AB7-17A7-4413-A876-5C2B64475A38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62935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62672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juste fis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</p:nvPr>
        </p:nvSpPr>
        <p:spPr>
          <a:xfrm>
            <a:off x="681038" y="427038"/>
            <a:ext cx="8543925" cy="562074"/>
          </a:xfrm>
        </p:spPr>
        <p:txBody>
          <a:bodyPr>
            <a:noAutofit/>
          </a:bodyPr>
          <a:lstStyle>
            <a:lvl1pPr>
              <a:defRPr sz="1733">
                <a:latin typeface="Franklin Gothic Medium" panose="020B0603020102020204" pitchFamily="34" charset="0"/>
              </a:defRPr>
            </a:lvl1pPr>
          </a:lstStyle>
          <a:p>
            <a:pPr algn="r"/>
            <a:r>
              <a:rPr lang="es-ES" sz="1137" b="1" dirty="0" smtClean="0">
                <a:solidFill>
                  <a:schemeClr val="tx2"/>
                </a:solidFill>
              </a:rPr>
              <a:t/>
            </a:r>
            <a:br>
              <a:rPr lang="es-ES" sz="1137" b="1" dirty="0" smtClean="0">
                <a:solidFill>
                  <a:schemeClr val="tx2"/>
                </a:solidFill>
              </a:rPr>
            </a:br>
            <a:r>
              <a:rPr lang="es-ES" sz="1137" b="1" dirty="0">
                <a:solidFill>
                  <a:schemeClr val="tx2"/>
                </a:solidFill>
              </a:rPr>
              <a:t/>
            </a:r>
            <a:br>
              <a:rPr lang="es-ES" sz="1137" b="1" dirty="0">
                <a:solidFill>
                  <a:schemeClr val="tx2"/>
                </a:solidFill>
              </a:rPr>
            </a:br>
            <a:endParaRPr lang="es-ES" sz="1625" b="1" u="sng" dirty="0">
              <a:solidFill>
                <a:schemeClr val="tx2"/>
              </a:solidFill>
            </a:endParaRPr>
          </a:p>
        </p:txBody>
      </p:sp>
      <p:sp>
        <p:nvSpPr>
          <p:cNvPr id="11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40" y="2018331"/>
            <a:ext cx="4379634" cy="3750343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4" name="Marcador de texto 2"/>
          <p:cNvSpPr>
            <a:spLocks noGrp="1"/>
          </p:cNvSpPr>
          <p:nvPr>
            <p:ph type="body" sz="quarter" idx="18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5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420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5953469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juste fis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1 Título"/>
          <p:cNvSpPr txBox="1">
            <a:spLocks/>
          </p:cNvSpPr>
          <p:nvPr userDrawn="1"/>
        </p:nvSpPr>
        <p:spPr>
          <a:xfrm>
            <a:off x="681038" y="1255321"/>
            <a:ext cx="6686550" cy="496800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1625" b="1" u="sng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Marcador de gráfico 8"/>
          <p:cNvSpPr>
            <a:spLocks noGrp="1"/>
          </p:cNvSpPr>
          <p:nvPr>
            <p:ph type="chart" sz="quarter" idx="13"/>
          </p:nvPr>
        </p:nvSpPr>
        <p:spPr>
          <a:xfrm>
            <a:off x="5810747" y="2018334"/>
            <a:ext cx="3414216" cy="3451823"/>
          </a:xfrm>
        </p:spPr>
        <p:txBody>
          <a:bodyPr/>
          <a:lstStyle/>
          <a:p>
            <a:r>
              <a:rPr lang="es-ES" dirty="0" smtClean="0"/>
              <a:t>Haga clic en el icono para agregar un gráfico</a:t>
            </a:r>
            <a:endParaRPr lang="es-ES" dirty="0"/>
          </a:p>
        </p:txBody>
      </p:sp>
      <p:sp>
        <p:nvSpPr>
          <p:cNvPr id="11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40" y="2018334"/>
            <a:ext cx="4379634" cy="3451823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Marcador de texto 2"/>
          <p:cNvSpPr>
            <a:spLocks noGrp="1"/>
          </p:cNvSpPr>
          <p:nvPr>
            <p:ph type="body" sz="quarter" idx="17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237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juste fis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</p:nvPr>
        </p:nvSpPr>
        <p:spPr>
          <a:xfrm>
            <a:off x="681038" y="427038"/>
            <a:ext cx="8543925" cy="562074"/>
          </a:xfrm>
        </p:spPr>
        <p:txBody>
          <a:bodyPr>
            <a:noAutofit/>
          </a:bodyPr>
          <a:lstStyle>
            <a:lvl1pPr>
              <a:defRPr sz="1733">
                <a:latin typeface="Franklin Gothic Medium" panose="020B0603020102020204" pitchFamily="34" charset="0"/>
              </a:defRPr>
            </a:lvl1pPr>
          </a:lstStyle>
          <a:p>
            <a:pPr algn="r"/>
            <a:r>
              <a:rPr lang="es-ES" sz="1137" b="1" dirty="0" smtClean="0">
                <a:solidFill>
                  <a:schemeClr val="tx2"/>
                </a:solidFill>
              </a:rPr>
              <a:t/>
            </a:r>
            <a:br>
              <a:rPr lang="es-ES" sz="1137" b="1" dirty="0" smtClean="0">
                <a:solidFill>
                  <a:schemeClr val="tx2"/>
                </a:solidFill>
              </a:rPr>
            </a:br>
            <a:r>
              <a:rPr lang="es-ES" sz="1137" b="1" dirty="0">
                <a:solidFill>
                  <a:schemeClr val="tx2"/>
                </a:solidFill>
              </a:rPr>
              <a:t/>
            </a:r>
            <a:br>
              <a:rPr lang="es-ES" sz="1137" b="1" dirty="0">
                <a:solidFill>
                  <a:schemeClr val="tx2"/>
                </a:solidFill>
              </a:rPr>
            </a:br>
            <a:endParaRPr lang="es-ES" sz="1625" b="1" u="sng" dirty="0">
              <a:solidFill>
                <a:schemeClr val="tx2"/>
              </a:solidFill>
            </a:endParaRPr>
          </a:p>
        </p:txBody>
      </p:sp>
      <p:sp>
        <p:nvSpPr>
          <p:cNvPr id="11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40" y="2018331"/>
            <a:ext cx="4379634" cy="3750343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Marcador de texto 2"/>
          <p:cNvSpPr>
            <a:spLocks noGrp="1"/>
          </p:cNvSpPr>
          <p:nvPr>
            <p:ph type="body" sz="quarter" idx="18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152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48766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b="0" dirty="0" smtClean="0">
                <a:latin typeface="Franklin Gothic Medium" panose="020B0603020102020204" pitchFamily="34" charset="0"/>
              </a:rPr>
              <a:t>Ajuste fiscal</a:t>
            </a:r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137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65117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16660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334814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290061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04609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998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41362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47988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983084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89657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877085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22259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52882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61030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15471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67"/>
            <a:ext cx="8543923" cy="272382"/>
          </a:xfrm>
        </p:spPr>
        <p:txBody>
          <a:bodyPr>
            <a:sp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7370093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636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b="0" dirty="0" smtClean="0">
                <a:latin typeface="Franklin Gothic Medium" panose="020B0603020102020204" pitchFamily="34" charset="0"/>
              </a:rPr>
              <a:t>Ajuste fiscal</a:t>
            </a:r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137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076696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46207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b="0" dirty="0" smtClean="0">
                <a:latin typeface="Franklin Gothic Medium" panose="020B0603020102020204" pitchFamily="34" charset="0"/>
              </a:rPr>
              <a:t>Ajuste fiscal</a:t>
            </a:r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137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549053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667082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DB6B-FD0A-4E3D-910B-ACDEA9B0D50B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06103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F008-5AAA-40CB-BE79-EE7687ADC441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30681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03D00-0E91-4953-803B-184522CBD400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3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1145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422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681038" y="847522"/>
            <a:ext cx="8543925" cy="4746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noFill/>
          </a:ln>
          <a:extLst/>
        </p:spPr>
        <p:txBody>
          <a:bodyPr upright="1"/>
          <a:lstStyle/>
          <a:p>
            <a:pPr>
              <a:defRPr/>
            </a:pPr>
            <a:endParaRPr lang="es-ES" sz="1188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681037" y="1107080"/>
            <a:ext cx="8543923" cy="658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67" b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 Cond" panose="020B06060304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81037" y="390529"/>
            <a:ext cx="8543923" cy="403225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 smtClean="0"/>
          </a:p>
        </p:txBody>
      </p:sp>
      <p:sp>
        <p:nvSpPr>
          <p:cNvPr id="18" name="Marcador de texto 17"/>
          <p:cNvSpPr>
            <a:spLocks noGrp="1"/>
          </p:cNvSpPr>
          <p:nvPr>
            <p:ph type="body" sz="quarter" idx="16"/>
          </p:nvPr>
        </p:nvSpPr>
        <p:spPr>
          <a:xfrm>
            <a:off x="681037" y="4838170"/>
            <a:ext cx="8543923" cy="1388009"/>
          </a:xfrm>
        </p:spPr>
        <p:txBody>
          <a:bodyPr>
            <a:normAutofit/>
          </a:bodyPr>
          <a:lstStyle>
            <a:lvl1pPr marL="371464" indent="-371464" algn="just">
              <a:buClr>
                <a:srgbClr val="C00000"/>
              </a:buClr>
              <a:buFont typeface="Franklin Gothic Medium" panose="020B0603020102020204" pitchFamily="34" charset="0"/>
              <a:buChar char="•"/>
              <a:defRPr sz="1300">
                <a:solidFill>
                  <a:schemeClr val="accent1">
                    <a:lumMod val="50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855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26" Type="http://schemas.openxmlformats.org/officeDocument/2006/relationships/slideLayout" Target="../slideLayouts/slideLayout64.xml"/><Relationship Id="rId3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59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slideLayout" Target="../slideLayouts/slideLayout63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29" Type="http://schemas.openxmlformats.org/officeDocument/2006/relationships/image" Target="../media/image1.jpg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slideLayout" Target="../slideLayouts/slideLayout61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Relationship Id="rId27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622FD-3B29-4C79-AC19-2E4B5C6E89B7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452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79" r:id="rId5"/>
    <p:sldLayoutId id="2147483682" r:id="rId6"/>
    <p:sldLayoutId id="2147483683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696" r:id="rId19"/>
    <p:sldLayoutId id="2147483697" r:id="rId20"/>
    <p:sldLayoutId id="2147483701" r:id="rId21"/>
    <p:sldLayoutId id="2147483741" r:id="rId22"/>
    <p:sldLayoutId id="2147483742" r:id="rId23"/>
    <p:sldLayoutId id="2147483743" r:id="rId24"/>
    <p:sldLayoutId id="2147483832" r:id="rId25"/>
    <p:sldLayoutId id="2147483833" r:id="rId26"/>
    <p:sldLayoutId id="2147483834" r:id="rId27"/>
  </p:sldLayoutIdLst>
  <p:hf hdr="0" ftr="0" dt="0"/>
  <p:txStyles>
    <p:titleStyle>
      <a:lvl1pPr algn="l" defTabSz="742927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2" indent="-185732" algn="l" defTabSz="742927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195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59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22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586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5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13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977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44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64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391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18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781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45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09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622FD-3B29-4C79-AC19-2E4B5C6E89B7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310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622FD-3B29-4C79-AC19-2E4B5C6E89B7}" type="datetime1">
              <a:rPr lang="es-ES" smtClean="0"/>
              <a:t>31/03/2020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7C3FA-A9E0-462A-B878-52FAF7833D7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295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  <p:sldLayoutId id="2147483825" r:id="rId21"/>
    <p:sldLayoutId id="2147483826" r:id="rId22"/>
    <p:sldLayoutId id="2147483827" r:id="rId23"/>
    <p:sldLayoutId id="2147483828" r:id="rId24"/>
    <p:sldLayoutId id="2147483829" r:id="rId25"/>
    <p:sldLayoutId id="2147483830" r:id="rId26"/>
    <p:sldLayoutId id="2147483831" r:id="rId27"/>
  </p:sldLayoutIdLst>
  <p:hf hdr="0" ftr="0" dt="0"/>
  <p:txStyles>
    <p:titleStyle>
      <a:lvl1pPr algn="l" defTabSz="742927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2" indent="-185732" algn="l" defTabSz="742927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195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59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22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586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5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13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977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440" indent="-185732" algn="l" defTabSz="74292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64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27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391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54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18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781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45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09" algn="l" defTabSz="742927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7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chart" Target="../charts/char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60718" y="3941909"/>
            <a:ext cx="8862654" cy="2026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+mj-ea"/>
                <a:cs typeface="Arial"/>
              </a:rPr>
              <a:t>Presentación Cierre presupuestario  2019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latin typeface="Arial"/>
              <a:ea typeface="+mj-ea"/>
              <a:cs typeface="Arial"/>
            </a:endParaRPr>
          </a:p>
          <a:p>
            <a:pPr algn="ctr"/>
            <a:r>
              <a:rPr lang="es-ES" sz="2167" b="1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/>
            </a:r>
            <a:br>
              <a:rPr lang="es-ES" sz="2167" b="1" dirty="0">
                <a:solidFill>
                  <a:schemeClr val="tx2"/>
                </a:solidFill>
                <a:latin typeface="Arial"/>
                <a:ea typeface="+mj-ea"/>
                <a:cs typeface="Arial"/>
              </a:rPr>
            </a:br>
            <a:r>
              <a:rPr lang="es-ES" sz="2400" b="1" dirty="0" smtClean="0">
                <a:solidFill>
                  <a:srgbClr val="0070C0"/>
                </a:solidFill>
                <a:latin typeface="Arial"/>
                <a:ea typeface="+mj-ea"/>
                <a:cs typeface="Arial"/>
              </a:rPr>
              <a:t>31 de marzo de 2020</a:t>
            </a:r>
            <a:endParaRPr lang="es-ES" sz="2400" b="1" dirty="0">
              <a:solidFill>
                <a:srgbClr val="0070C0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7C3FA-A9E0-462A-B878-52FAF7833D7E}" type="slidenum">
              <a:rPr lang="es-ES" smtClean="0"/>
              <a:t>1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0971" y="1182176"/>
            <a:ext cx="6511092" cy="23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4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Gráfico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520373"/>
              </p:ext>
            </p:extLst>
          </p:nvPr>
        </p:nvGraphicFramePr>
        <p:xfrm>
          <a:off x="5174512" y="1367670"/>
          <a:ext cx="4731488" cy="2679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Gráfico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251729"/>
              </p:ext>
            </p:extLst>
          </p:nvPr>
        </p:nvGraphicFramePr>
        <p:xfrm>
          <a:off x="329223" y="1335772"/>
          <a:ext cx="4731488" cy="2698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Fondos de la </a:t>
            </a:r>
            <a:r>
              <a:rPr lang="es-ES" sz="2000" b="1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ocial</a:t>
            </a:r>
            <a:endParaRPr lang="es-ES" sz="2000" b="1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  <a:endParaRPr lang="es-ES" sz="9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0" y="6538914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223533" y="4390845"/>
            <a:ext cx="4505362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Cotizaciones Sociales +8,1%</a:t>
            </a:r>
          </a:p>
          <a:p>
            <a:pPr marL="800100" lvl="1" indent="-342900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+11.181 M€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endParaRPr lang="es-ES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5272770" y="4409895"/>
            <a:ext cx="4307369" cy="797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Prestaciones sociales: +9.952 M€ </a:t>
            </a:r>
          </a:p>
          <a:p>
            <a:pPr lvl="1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</a:pPr>
            <a:endParaRPr lang="es-ES" sz="20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 arriba 18"/>
          <p:cNvSpPr/>
          <p:nvPr/>
        </p:nvSpPr>
        <p:spPr>
          <a:xfrm>
            <a:off x="2140328" y="2228185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476214" y="2506466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7,6%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lecha arriba 21"/>
          <p:cNvSpPr/>
          <p:nvPr/>
        </p:nvSpPr>
        <p:spPr>
          <a:xfrm>
            <a:off x="6996113" y="2296532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7373271" y="2500223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29" name="CuadroTexto 17"/>
          <p:cNvSpPr txBox="1"/>
          <p:nvPr/>
        </p:nvSpPr>
        <p:spPr>
          <a:xfrm>
            <a:off x="2057107" y="3891854"/>
            <a:ext cx="1532397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+11.791 M€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7653" y="6105442"/>
            <a:ext cx="86545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sp>
        <p:nvSpPr>
          <p:cNvPr id="10" name="Elipse 9"/>
          <p:cNvSpPr/>
          <p:nvPr/>
        </p:nvSpPr>
        <p:spPr>
          <a:xfrm>
            <a:off x="6681285" y="2057941"/>
            <a:ext cx="2013382" cy="195819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-0,55%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3786997" y="2863348"/>
            <a:ext cx="2253960" cy="576064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13" name="Triángulo isósceles 12"/>
          <p:cNvSpPr/>
          <p:nvPr/>
        </p:nvSpPr>
        <p:spPr>
          <a:xfrm>
            <a:off x="3991516" y="2367632"/>
            <a:ext cx="371353" cy="24292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7" name="Triángulo isósceles 16"/>
          <p:cNvSpPr/>
          <p:nvPr/>
        </p:nvSpPr>
        <p:spPr>
          <a:xfrm>
            <a:off x="3991516" y="3698740"/>
            <a:ext cx="371353" cy="24292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532113" y="2304427"/>
            <a:ext cx="1351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0,27 </a:t>
            </a:r>
            <a:r>
              <a:rPr lang="es-ES" b="1" dirty="0" err="1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552733" y="3655204"/>
            <a:ext cx="121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3.469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Comunidades Autónomas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197653" y="1047495"/>
            <a:ext cx="9146644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rgbClr val="5B9BD5">
                  <a:lumMod val="50000"/>
                </a:srgb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déficit de las CCAA se sitúa en el -0,55% del PIB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16" name="Elipse 15"/>
          <p:cNvSpPr/>
          <p:nvPr/>
        </p:nvSpPr>
        <p:spPr>
          <a:xfrm>
            <a:off x="1133287" y="2136533"/>
            <a:ext cx="2013382" cy="195819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-0,28%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502466"/>
              </p:ext>
            </p:extLst>
          </p:nvPr>
        </p:nvGraphicFramePr>
        <p:xfrm>
          <a:off x="595747" y="4341686"/>
          <a:ext cx="7952507" cy="1638300"/>
        </p:xfrm>
        <a:graphic>
          <a:graphicData uri="http://schemas.openxmlformats.org/drawingml/2006/table">
            <a:tbl>
              <a:tblPr/>
              <a:tblGrid>
                <a:gridCol w="2674422">
                  <a:extLst>
                    <a:ext uri="{9D8B030D-6E8A-4147-A177-3AD203B41FA5}">
                      <a16:colId xmlns:a16="http://schemas.microsoft.com/office/drawing/2014/main" val="2205321627"/>
                    </a:ext>
                  </a:extLst>
                </a:gridCol>
                <a:gridCol w="891473">
                  <a:extLst>
                    <a:ext uri="{9D8B030D-6E8A-4147-A177-3AD203B41FA5}">
                      <a16:colId xmlns:a16="http://schemas.microsoft.com/office/drawing/2014/main" val="2798080768"/>
                    </a:ext>
                  </a:extLst>
                </a:gridCol>
                <a:gridCol w="923311">
                  <a:extLst>
                    <a:ext uri="{9D8B030D-6E8A-4147-A177-3AD203B41FA5}">
                      <a16:colId xmlns:a16="http://schemas.microsoft.com/office/drawing/2014/main" val="2479281829"/>
                    </a:ext>
                  </a:extLst>
                </a:gridCol>
                <a:gridCol w="923311">
                  <a:extLst>
                    <a:ext uri="{9D8B030D-6E8A-4147-A177-3AD203B41FA5}">
                      <a16:colId xmlns:a16="http://schemas.microsoft.com/office/drawing/2014/main" val="1345127347"/>
                    </a:ext>
                  </a:extLst>
                </a:gridCol>
                <a:gridCol w="923311">
                  <a:extLst>
                    <a:ext uri="{9D8B030D-6E8A-4147-A177-3AD203B41FA5}">
                      <a16:colId xmlns:a16="http://schemas.microsoft.com/office/drawing/2014/main" val="3860717016"/>
                    </a:ext>
                  </a:extLst>
                </a:gridCol>
                <a:gridCol w="778270">
                  <a:extLst>
                    <a:ext uri="{9D8B030D-6E8A-4147-A177-3AD203B41FA5}">
                      <a16:colId xmlns:a16="http://schemas.microsoft.com/office/drawing/2014/main" val="2613772050"/>
                    </a:ext>
                  </a:extLst>
                </a:gridCol>
                <a:gridCol w="838409">
                  <a:extLst>
                    <a:ext uri="{9D8B030D-6E8A-4147-A177-3AD203B41FA5}">
                      <a16:colId xmlns:a16="http://schemas.microsoft.com/office/drawing/2014/main" val="2941257494"/>
                    </a:ext>
                  </a:extLst>
                </a:gridCol>
              </a:tblGrid>
              <a:tr h="29527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Necesidad (-) o capacidad (+) de financiación de las CCAA 2018-2019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89601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endParaRPr lang="es-ES" sz="18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980007"/>
                  </a:ext>
                </a:extLst>
              </a:tr>
              <a:tr h="2667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Subsectores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 % del PIB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 </a:t>
                      </a:r>
                      <a:b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75530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 PIB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10032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 Comunidades Autónomas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-3.326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-6.795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104,3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87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71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761202"/>
              </p:ext>
            </p:extLst>
          </p:nvPr>
        </p:nvGraphicFramePr>
        <p:xfrm>
          <a:off x="5079620" y="1214329"/>
          <a:ext cx="4826380" cy="2685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942490"/>
              </p:ext>
            </p:extLst>
          </p:nvPr>
        </p:nvGraphicFramePr>
        <p:xfrm>
          <a:off x="43292" y="1090748"/>
          <a:ext cx="4961691" cy="2833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Comunidades Autónomas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6751" y="6594519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  <a:endParaRPr lang="es-ES" sz="9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5218982" y="4109049"/>
            <a:ext cx="4484312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Consumos intermedios +3,0%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Remuneración asalariados +5,5%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Bruta de Capital -1,5% 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Transferencias sociales en especie +4,9%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Transferencias entre </a:t>
            </a: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AAPP: +9,9%</a:t>
            </a:r>
            <a:endParaRPr lang="es-ES" sz="2000" b="1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61393" y="4214157"/>
            <a:ext cx="4419532" cy="1105431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Impuestos +4,5%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Transferencias entre AAPP: + 2.711 M€</a:t>
            </a:r>
            <a:endParaRPr lang="es-ES" sz="20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lecha arriba 24"/>
          <p:cNvSpPr/>
          <p:nvPr/>
        </p:nvSpPr>
        <p:spPr>
          <a:xfrm>
            <a:off x="7242723" y="2031545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7540088" y="2274853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5,1%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6776345" y="3704709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+ 9.306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lecha arriba 28"/>
          <p:cNvSpPr/>
          <p:nvPr/>
        </p:nvSpPr>
        <p:spPr>
          <a:xfrm>
            <a:off x="2308967" y="2058316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671159" y="2323031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3,3%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005792" y="3717973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+ 5.837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6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996113" y="6366986"/>
            <a:ext cx="2228850" cy="365125"/>
          </a:xfrm>
        </p:spPr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00100" y="557611"/>
            <a:ext cx="94092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Saldo fiscal autonómico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6751" y="6594519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  <a:endParaRPr lang="es-ES" sz="9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07046" y="6340603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* Objetivo: -0,1%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22031" y="957721"/>
            <a:ext cx="9073661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Gobierno aprobó que el impacto del SII IVA no se tendría en cuenta a efectos de valorar el cumplimiento del objetivo de déficit. Si se descuenta, el déficit autonómico se sitúa en el 0,34% del PIB y seis comunidades autónomas cumplen el objetivo del -0,1%</a:t>
            </a:r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24237"/>
              </p:ext>
            </p:extLst>
          </p:nvPr>
        </p:nvGraphicFramePr>
        <p:xfrm>
          <a:off x="1358011" y="1946268"/>
          <a:ext cx="7201700" cy="4355500"/>
        </p:xfrm>
        <a:graphic>
          <a:graphicData uri="http://schemas.openxmlformats.org/drawingml/2006/table">
            <a:tbl>
              <a:tblPr/>
              <a:tblGrid>
                <a:gridCol w="2310876">
                  <a:extLst>
                    <a:ext uri="{9D8B030D-6E8A-4147-A177-3AD203B41FA5}">
                      <a16:colId xmlns:a16="http://schemas.microsoft.com/office/drawing/2014/main" val="2488369440"/>
                    </a:ext>
                  </a:extLst>
                </a:gridCol>
                <a:gridCol w="846793">
                  <a:extLst>
                    <a:ext uri="{9D8B030D-6E8A-4147-A177-3AD203B41FA5}">
                      <a16:colId xmlns:a16="http://schemas.microsoft.com/office/drawing/2014/main" val="1858738262"/>
                    </a:ext>
                  </a:extLst>
                </a:gridCol>
                <a:gridCol w="846793">
                  <a:extLst>
                    <a:ext uri="{9D8B030D-6E8A-4147-A177-3AD203B41FA5}">
                      <a16:colId xmlns:a16="http://schemas.microsoft.com/office/drawing/2014/main" val="2224891128"/>
                    </a:ext>
                  </a:extLst>
                </a:gridCol>
                <a:gridCol w="770292">
                  <a:extLst>
                    <a:ext uri="{9D8B030D-6E8A-4147-A177-3AD203B41FA5}">
                      <a16:colId xmlns:a16="http://schemas.microsoft.com/office/drawing/2014/main" val="37466772"/>
                    </a:ext>
                  </a:extLst>
                </a:gridCol>
                <a:gridCol w="780844">
                  <a:extLst>
                    <a:ext uri="{9D8B030D-6E8A-4147-A177-3AD203B41FA5}">
                      <a16:colId xmlns:a16="http://schemas.microsoft.com/office/drawing/2014/main" val="2083343856"/>
                    </a:ext>
                  </a:extLst>
                </a:gridCol>
                <a:gridCol w="823051">
                  <a:extLst>
                    <a:ext uri="{9D8B030D-6E8A-4147-A177-3AD203B41FA5}">
                      <a16:colId xmlns:a16="http://schemas.microsoft.com/office/drawing/2014/main" val="1470513541"/>
                    </a:ext>
                  </a:extLst>
                </a:gridCol>
                <a:gridCol w="823051">
                  <a:extLst>
                    <a:ext uri="{9D8B030D-6E8A-4147-A177-3AD203B41FA5}">
                      <a16:colId xmlns:a16="http://schemas.microsoft.com/office/drawing/2014/main" val="1045134453"/>
                    </a:ext>
                  </a:extLst>
                </a:gridCol>
              </a:tblGrid>
              <a:tr h="1866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CAPACIDAD (+) O NECESIDAD (-) DE FINANCIACIÓN DE LAS COMUNIDADES AUTÓNOMAS. Base 2010</a:t>
                      </a:r>
                      <a:r>
                        <a:rPr lang="es-ES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.  </a:t>
                      </a:r>
                      <a:endParaRPr lang="es-ES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78" marR="7978" marT="79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507267"/>
                  </a:ext>
                </a:extLst>
              </a:tr>
              <a:tr h="255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 (sin efecto SII IVA)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778893"/>
                  </a:ext>
                </a:extLst>
              </a:tr>
              <a:tr h="3191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PIB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PIB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PIB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34431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Andalucía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-813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-0,51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-446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17090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Aragón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0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0,33</a:t>
                      </a:r>
                      <a:endParaRPr lang="es-ES" sz="10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-386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-1,01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-300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741196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Asturias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  <a:endParaRPr lang="es-E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606163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Baleares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0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0,43</a:t>
                      </a:r>
                      <a:endParaRPr lang="es-ES" sz="10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-0,50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-0,35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641696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Canarias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921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2,01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42927" rtl="0" eaLnBrk="1" fontAlgn="ctr" latinLnBrk="0" hangingPunct="1"/>
                      <a:r>
                        <a:rPr lang="es-ES" sz="900" b="0" i="0" u="none" strike="noStrike" kern="1200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513577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Cantabria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-0,27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-0,94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-0,63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59234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Castilla-La Mancha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-0,37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-515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-1,20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-393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-0,92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87771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Castilla y León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-0,25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-433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-270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-0,45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753924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Cataluña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-1.005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-0,44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-1.329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-0,56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-871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-0,37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5435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Extremadura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-0,25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-258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-1,24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-0,88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924351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Galicia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-263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-0,12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669053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Comunidad de Madrid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-553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-0,24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-635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-276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-0,12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364735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Región de Murcia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-417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-1,33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-561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-1,72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-484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-1,49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01766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Comunidad Foral de Navarra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965997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La Rioja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-0,28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589048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Comunitat Valenciana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-1.574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-1,42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-2.194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-1,91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-1.964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-1,71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88392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País Vasco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248186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CCAA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-3.326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-0,28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-6.795</a:t>
                      </a:r>
                    </a:p>
                  </a:txBody>
                  <a:tcPr marL="7978" marR="7978" marT="7978" marB="0" anchor="ctr">
                    <a:lnL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-0,55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-4.267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-0,34</a:t>
                      </a:r>
                    </a:p>
                  </a:txBody>
                  <a:tcPr marL="7978" marR="7978" marT="7978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175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1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5017" y="6538916"/>
            <a:ext cx="92641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 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  <a:endParaRPr lang="es-ES" sz="9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Corporaciones Locales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97653" y="1047495"/>
            <a:ext cx="9027310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rgbClr val="5B9BD5">
                  <a:lumMod val="50000"/>
                </a:srgb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Registran superávit por octavo año consecutivo, reduciéndolo moderadamente, compatible con la ejecución de inversiones financieramente sostenibles. Han reducido el superávit en 2.281M€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15018" y="6285000"/>
            <a:ext cx="74848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* Excluido el saldo negativo de las liquidaciones negativas definitivas del sistema de financiación. Sin excluir dicho saldo sería -0,79%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85058"/>
              </p:ext>
            </p:extLst>
          </p:nvPr>
        </p:nvGraphicFramePr>
        <p:xfrm>
          <a:off x="661114" y="3068363"/>
          <a:ext cx="8389620" cy="326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234569"/>
              </p:ext>
            </p:extLst>
          </p:nvPr>
        </p:nvGraphicFramePr>
        <p:xfrm>
          <a:off x="552263" y="2041143"/>
          <a:ext cx="8389620" cy="326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247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Gráfico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719710"/>
              </p:ext>
            </p:extLst>
          </p:nvPr>
        </p:nvGraphicFramePr>
        <p:xfrm>
          <a:off x="4907901" y="1360957"/>
          <a:ext cx="4876089" cy="2546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Gráfico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931516"/>
              </p:ext>
            </p:extLst>
          </p:nvPr>
        </p:nvGraphicFramePr>
        <p:xfrm>
          <a:off x="115090" y="1295429"/>
          <a:ext cx="4712018" cy="2654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60086" y="561545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Corporaciones Locales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6751" y="6594519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  <a:endParaRPr lang="es-ES" sz="9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260086" y="4194288"/>
            <a:ext cx="4419532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Impuestos +1,4%</a:t>
            </a:r>
          </a:p>
          <a:p>
            <a:pPr marL="800100" lvl="1" indent="-342900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Destacan los impuestos sobre la producción y las importaciones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Transferencias entre AAPP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crecen un 3,3% (886 millones)</a:t>
            </a:r>
            <a:endParaRPr lang="es-ES" sz="2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5248128" y="4319799"/>
            <a:ext cx="4560106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Consumos intermedios +3,7%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Remuneración asalariados +4,6%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Bruta de Capital fijo +11,5% 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Intereses -4,5%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Subvenciones +5,8%</a:t>
            </a:r>
          </a:p>
        </p:txBody>
      </p:sp>
      <p:sp>
        <p:nvSpPr>
          <p:cNvPr id="20" name="Flecha arriba 19"/>
          <p:cNvSpPr/>
          <p:nvPr/>
        </p:nvSpPr>
        <p:spPr>
          <a:xfrm>
            <a:off x="1993409" y="2095056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2349554" y="2449307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echa arriba 23"/>
          <p:cNvSpPr/>
          <p:nvPr/>
        </p:nvSpPr>
        <p:spPr>
          <a:xfrm>
            <a:off x="6947614" y="2166247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25" name="CuadroTexto 24"/>
          <p:cNvSpPr txBox="1"/>
          <p:nvPr/>
        </p:nvSpPr>
        <p:spPr>
          <a:xfrm>
            <a:off x="7345945" y="2463940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5,2%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815613" y="3771402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+ 1.374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6691702" y="3765381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+ 3.655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6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714326" y="2144684"/>
            <a:ext cx="2446118" cy="2384887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-2,5%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 derecha 8"/>
          <p:cNvSpPr/>
          <p:nvPr/>
        </p:nvSpPr>
        <p:spPr>
          <a:xfrm>
            <a:off x="3656058" y="2955244"/>
            <a:ext cx="2683871" cy="590793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35949" y="486914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s-ES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982105" y="486914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</a:t>
            </a:r>
            <a:endParaRPr lang="es-ES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riángulo isósceles 11"/>
          <p:cNvSpPr/>
          <p:nvPr/>
        </p:nvSpPr>
        <p:spPr>
          <a:xfrm>
            <a:off x="4386218" y="2410996"/>
            <a:ext cx="286844" cy="24840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673062" y="2335144"/>
            <a:ext cx="1532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es-ES" sz="2000" b="1" dirty="0" err="1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772590" y="999735"/>
            <a:ext cx="8885209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35005" algn="l"/>
              </a:tabLst>
            </a:pPr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déficit de las AAPP en 2019 se sitúa en el 2,6 % del PIB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855879" y="2144683"/>
            <a:ext cx="2446118" cy="2384887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-2,6%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3187612" y="3766027"/>
            <a:ext cx="3620761" cy="2554545"/>
          </a:xfrm>
          <a:prstGeom prst="rect">
            <a:avLst/>
          </a:prstGeom>
          <a:noFill/>
          <a:ln w="19050">
            <a:solidFill>
              <a:srgbClr val="2EB84B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50"/>
              </a:spcBef>
              <a:buClr>
                <a:srgbClr val="5B9BD5">
                  <a:lumMod val="50000"/>
                </a:srgbClr>
              </a:buClr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déficit de las AAPP se ha mantenido </a:t>
            </a:r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 y por debajo del 3%, </a:t>
            </a: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pese al escenario de prórroga presupuestaria y las medidas de fuerte contenido social para reducir la desigualdad aprobadas en 2019.</a:t>
            </a:r>
          </a:p>
        </p:txBody>
      </p:sp>
    </p:spTree>
    <p:extLst>
      <p:ext uri="{BB962C8B-B14F-4D97-AF65-F5344CB8AC3E}">
        <p14:creationId xmlns:p14="http://schemas.microsoft.com/office/powerpoint/2010/main" val="15681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0164" y="6102438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73671" y="738546"/>
            <a:ext cx="87264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35005" algn="l"/>
              </a:tabLst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 el esfuerzo de Consolidación fiscal de la Administración Central y la Seguridad Social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89464"/>
              </p:ext>
            </p:extLst>
          </p:nvPr>
        </p:nvGraphicFramePr>
        <p:xfrm>
          <a:off x="825983" y="2170634"/>
          <a:ext cx="8221862" cy="3280367"/>
        </p:xfrm>
        <a:graphic>
          <a:graphicData uri="http://schemas.openxmlformats.org/drawingml/2006/table">
            <a:tbl>
              <a:tblPr/>
              <a:tblGrid>
                <a:gridCol w="2582975">
                  <a:extLst>
                    <a:ext uri="{9D8B030D-6E8A-4147-A177-3AD203B41FA5}">
                      <a16:colId xmlns:a16="http://schemas.microsoft.com/office/drawing/2014/main" val="3887563406"/>
                    </a:ext>
                  </a:extLst>
                </a:gridCol>
                <a:gridCol w="818548">
                  <a:extLst>
                    <a:ext uri="{9D8B030D-6E8A-4147-A177-3AD203B41FA5}">
                      <a16:colId xmlns:a16="http://schemas.microsoft.com/office/drawing/2014/main" val="2647096589"/>
                    </a:ext>
                  </a:extLst>
                </a:gridCol>
                <a:gridCol w="818548">
                  <a:extLst>
                    <a:ext uri="{9D8B030D-6E8A-4147-A177-3AD203B41FA5}">
                      <a16:colId xmlns:a16="http://schemas.microsoft.com/office/drawing/2014/main" val="3574558137"/>
                    </a:ext>
                  </a:extLst>
                </a:gridCol>
                <a:gridCol w="818548">
                  <a:extLst>
                    <a:ext uri="{9D8B030D-6E8A-4147-A177-3AD203B41FA5}">
                      <a16:colId xmlns:a16="http://schemas.microsoft.com/office/drawing/2014/main" val="3262463159"/>
                    </a:ext>
                  </a:extLst>
                </a:gridCol>
                <a:gridCol w="818548">
                  <a:extLst>
                    <a:ext uri="{9D8B030D-6E8A-4147-A177-3AD203B41FA5}">
                      <a16:colId xmlns:a16="http://schemas.microsoft.com/office/drawing/2014/main" val="331530362"/>
                    </a:ext>
                  </a:extLst>
                </a:gridCol>
                <a:gridCol w="818548">
                  <a:extLst>
                    <a:ext uri="{9D8B030D-6E8A-4147-A177-3AD203B41FA5}">
                      <a16:colId xmlns:a16="http://schemas.microsoft.com/office/drawing/2014/main" val="2241228449"/>
                    </a:ext>
                  </a:extLst>
                </a:gridCol>
                <a:gridCol w="818548">
                  <a:extLst>
                    <a:ext uri="{9D8B030D-6E8A-4147-A177-3AD203B41FA5}">
                      <a16:colId xmlns:a16="http://schemas.microsoft.com/office/drawing/2014/main" val="2534955167"/>
                    </a:ext>
                  </a:extLst>
                </a:gridCol>
                <a:gridCol w="727599">
                  <a:extLst>
                    <a:ext uri="{9D8B030D-6E8A-4147-A177-3AD203B41FA5}">
                      <a16:colId xmlns:a16="http://schemas.microsoft.com/office/drawing/2014/main" val="2553203188"/>
                    </a:ext>
                  </a:extLst>
                </a:gridCol>
              </a:tblGrid>
              <a:tr h="528783"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Necesidad (-) o capacidad (+) de financiación de las AAPP </a:t>
                      </a:r>
                      <a:r>
                        <a:rPr lang="es-ES" sz="1600" b="1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2018-2019 </a:t>
                      </a:r>
                    </a:p>
                  </a:txBody>
                  <a:tcPr marL="9410" marR="9410" marT="9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139820"/>
                  </a:ext>
                </a:extLst>
              </a:tr>
              <a:tr h="2281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Subsectores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 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 % del PIB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Esfuerzo pp PIB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5035"/>
                  </a:ext>
                </a:extLst>
              </a:tr>
              <a:tr h="28521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214309"/>
                  </a:ext>
                </a:extLst>
              </a:tr>
              <a:tr h="1961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107683"/>
                  </a:ext>
                </a:extLst>
              </a:tr>
              <a:tr h="235881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Central </a:t>
                      </a:r>
                    </a:p>
                  </a:txBody>
                  <a:tcPr marL="9410" marR="9410" marT="941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15.920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13.896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2.024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-12,7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-1,32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-1,12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023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Comunidades Autónomas</a:t>
                      </a:r>
                    </a:p>
                  </a:txBody>
                  <a:tcPr marL="9410" marR="9410" marT="94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-3.326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-6.795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-3.469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104,3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-0,28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-0,55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0,27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83274"/>
                  </a:ext>
                </a:extLst>
              </a:tr>
              <a:tr h="228172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Corporaciones Locales</a:t>
                      </a:r>
                    </a:p>
                  </a:txBody>
                  <a:tcPr marL="9410" marR="9410" marT="94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6.120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3.839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-2.281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-37,3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09983"/>
                  </a:ext>
                </a:extLst>
              </a:tr>
              <a:tr h="228172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Fondos de Seguridad Social</a:t>
                      </a:r>
                    </a:p>
                  </a:txBody>
                  <a:tcPr marL="9410" marR="9410" marT="94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-17.369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-16.052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1.317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-7,6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-1,44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-1,29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-0,15</a:t>
                      </a:r>
                      <a:endParaRPr lang="es-ES" sz="14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457833"/>
                  </a:ext>
                </a:extLst>
              </a:tr>
              <a:tr h="2281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Administraciones </a:t>
                      </a:r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Públicas 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con</a:t>
                      </a:r>
                    </a:p>
                    <a:p>
                      <a:pPr algn="l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ayuda financiera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30.495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32.904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2,54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-2,64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0,10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14376"/>
                  </a:ext>
                </a:extLst>
              </a:tr>
              <a:tr h="228172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 Ayuda a Instituciones Financieras</a:t>
                      </a:r>
                    </a:p>
                  </a:txBody>
                  <a:tcPr marL="9410" marR="9410" marT="94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-68,6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-0,01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60165"/>
                  </a:ext>
                </a:extLst>
              </a:tr>
              <a:tr h="2281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Administraciones 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Públicas sin </a:t>
                      </a:r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ayuda financiera 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30.425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32.882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2.457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8,1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-2,53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-2,64</a:t>
                      </a: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  <a:endParaRPr lang="es-E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0" marR="9410" marT="94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89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9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9456" y="746068"/>
            <a:ext cx="94342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Administración central y la Seguridad social reducen su déficit un 10% al mismo tiempo que se aprueba un ambicioso paquete de medidas sociales que ha reducido la desigualdad y elevado la renta disponible para 15 millones de españoles</a:t>
            </a:r>
            <a:endParaRPr lang="es-ES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10896" y="2314150"/>
            <a:ext cx="9251390" cy="499111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Subida de las pensiones un 1,6%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pensiones mínimas y no contributivas suben un 3% 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pensiones de viudedad mejoran un 7%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permiso de paternidad se aumenta de 5 a 8 semanas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Incremento del 22,3% del SMI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Subida del sueldo de los funcionarios del 2,5%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prestación por hijo a cargo aumenta un 17% y se duplica en las familias más vulnerables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recupera el subsidio para mayores de 52 años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Devolución del IRPF de la maternidad a todas las madres, incluso a las que reclamaron antes de la sentencia del Supremo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endParaRPr lang="es-ES" sz="2000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endParaRPr lang="es-ES" sz="20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09EC8-A7A5-4B15-B382-3C655B077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558863" y="3907159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+ 20.452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5263220" y="4276491"/>
            <a:ext cx="4389347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Consumos intermedios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+3,5%</a:t>
            </a:r>
            <a:endParaRPr lang="es-E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Remuneración asalariados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+5,0%</a:t>
            </a:r>
            <a:endParaRPr lang="es-E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Prestaciones sociales +6,3%</a:t>
            </a: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Intereses – 2,9%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672332" y="4188999"/>
            <a:ext cx="3943043" cy="1990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Impuestos +1,8%</a:t>
            </a:r>
          </a:p>
          <a:p>
            <a:pPr marL="800100" lvl="1" indent="-342900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Producción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+1,2%</a:t>
            </a:r>
            <a:endParaRPr lang="es-E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Renta, patrimonio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+2,6%</a:t>
            </a:r>
            <a:endParaRPr lang="es-E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9553" indent="-309553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Cotizaciones sociales +7,5%</a:t>
            </a:r>
          </a:p>
          <a:p>
            <a:pPr lvl="1" algn="just">
              <a:spcBef>
                <a:spcPts val="650"/>
              </a:spcBef>
              <a:buClr>
                <a:schemeClr val="accent1">
                  <a:lumMod val="50000"/>
                </a:schemeClr>
              </a:buClr>
            </a:pPr>
            <a:endParaRPr lang="es-ES" sz="20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0" y="6604084"/>
            <a:ext cx="8979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689110" y="3817298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+ 18.042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21059" y="611644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A</a:t>
            </a:r>
            <a:r>
              <a:rPr lang="es-ES" sz="20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dministracio</a:t>
            </a:r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 Públicas</a:t>
            </a:r>
            <a:endParaRPr lang="es-ES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982715"/>
              </p:ext>
            </p:extLst>
          </p:nvPr>
        </p:nvGraphicFramePr>
        <p:xfrm>
          <a:off x="5107947" y="1153012"/>
          <a:ext cx="4750577" cy="2754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38404"/>
              </p:ext>
            </p:extLst>
          </p:nvPr>
        </p:nvGraphicFramePr>
        <p:xfrm>
          <a:off x="221059" y="1153011"/>
          <a:ext cx="4708154" cy="2754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Flecha arriba 17"/>
          <p:cNvSpPr/>
          <p:nvPr/>
        </p:nvSpPr>
        <p:spPr>
          <a:xfrm>
            <a:off x="2266752" y="2004363"/>
            <a:ext cx="377101" cy="624937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20" name="CuadroTexto 12"/>
          <p:cNvSpPr txBox="1"/>
          <p:nvPr/>
        </p:nvSpPr>
        <p:spPr>
          <a:xfrm>
            <a:off x="2575136" y="2179490"/>
            <a:ext cx="75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3,8%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09EC8-A7A5-4B15-B382-3C655B077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-1" y="6604084"/>
            <a:ext cx="50723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Fuentes: AEAT(Ingresos tributarios totales </a:t>
            </a:r>
            <a:r>
              <a:rPr lang="es-ES" sz="1050" dirty="0">
                <a:solidFill>
                  <a:srgbClr val="5B9BD5">
                    <a:lumMod val="50000"/>
                  </a:srgbClr>
                </a:solidFill>
              </a:rPr>
              <a:t>); </a:t>
            </a:r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IGAE (cotizaciones sociales)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21059" y="611644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Administraciones Públicas</a:t>
            </a:r>
            <a:endParaRPr lang="es-ES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15018" y="1004628"/>
            <a:ext cx="9445925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rgbClr val="5B9BD5">
                  <a:lumMod val="50000"/>
                </a:srgb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Ingresos tributarios y cotizaciones sociales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277" y="1429426"/>
            <a:ext cx="9210675" cy="3798558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291479" y="4899222"/>
            <a:ext cx="94342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335005" algn="l"/>
              </a:tabLst>
            </a:pP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recaudación aumenta en todas las figuras tributarias con la excepción del impuesto sobre sociedades. A pesar del incremento en un 6% de los beneficios empresariales, los ingresos por el impuesto sobre sociedades caen por el registro de devoluciones fiscales extraordinarias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3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Central</a:t>
            </a:r>
            <a:endParaRPr lang="es-ES" sz="20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5018" y="6538916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47756" y="1017009"/>
            <a:ext cx="9445925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rgbClr val="5B9BD5">
                  <a:lumMod val="50000"/>
                </a:srgb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subsector 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más reduce su déficit en 2019</a:t>
            </a:r>
          </a:p>
        </p:txBody>
      </p:sp>
      <p:sp>
        <p:nvSpPr>
          <p:cNvPr id="10" name="Elipse 9"/>
          <p:cNvSpPr/>
          <p:nvPr/>
        </p:nvSpPr>
        <p:spPr>
          <a:xfrm>
            <a:off x="1218135" y="1523814"/>
            <a:ext cx="1730125" cy="157514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-1,32%*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6381605" y="1523814"/>
            <a:ext cx="1760087" cy="157514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-1,11%*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3672846" y="2014780"/>
            <a:ext cx="2013151" cy="576064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13" name="Triángulo isósceles 12"/>
          <p:cNvSpPr/>
          <p:nvPr/>
        </p:nvSpPr>
        <p:spPr>
          <a:xfrm rot="10800000">
            <a:off x="3566221" y="1660041"/>
            <a:ext cx="371353" cy="242922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937574" y="1587497"/>
            <a:ext cx="1554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0,21 </a:t>
            </a:r>
            <a:r>
              <a:rPr lang="es-ES" b="1" dirty="0" err="1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23" name="Rectángulo 22"/>
          <p:cNvSpPr/>
          <p:nvPr/>
        </p:nvSpPr>
        <p:spPr>
          <a:xfrm>
            <a:off x="3419266" y="2750855"/>
            <a:ext cx="2590985" cy="646331"/>
          </a:xfrm>
          <a:prstGeom prst="rect">
            <a:avLst/>
          </a:prstGeom>
          <a:noFill/>
          <a:ln w="19050">
            <a:solidFill>
              <a:srgbClr val="2EB84B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50"/>
              </a:spcBef>
              <a:buClr>
                <a:srgbClr val="5B9BD5">
                  <a:lumMod val="50000"/>
                </a:srgbClr>
              </a:buClr>
            </a:pPr>
            <a:r>
              <a:rPr lang="es-ES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reducido su déficit en casi 2.000 M€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294633" y="516035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37646"/>
              </p:ext>
            </p:extLst>
          </p:nvPr>
        </p:nvGraphicFramePr>
        <p:xfrm>
          <a:off x="918143" y="4385930"/>
          <a:ext cx="8420101" cy="1096388"/>
        </p:xfrm>
        <a:graphic>
          <a:graphicData uri="http://schemas.openxmlformats.org/drawingml/2006/table">
            <a:tbl>
              <a:tblPr/>
              <a:tblGrid>
                <a:gridCol w="3737011">
                  <a:extLst>
                    <a:ext uri="{9D8B030D-6E8A-4147-A177-3AD203B41FA5}">
                      <a16:colId xmlns:a16="http://schemas.microsoft.com/office/drawing/2014/main" val="2828382362"/>
                    </a:ext>
                  </a:extLst>
                </a:gridCol>
                <a:gridCol w="819935">
                  <a:extLst>
                    <a:ext uri="{9D8B030D-6E8A-4147-A177-3AD203B41FA5}">
                      <a16:colId xmlns:a16="http://schemas.microsoft.com/office/drawing/2014/main" val="77475199"/>
                    </a:ext>
                  </a:extLst>
                </a:gridCol>
                <a:gridCol w="819935">
                  <a:extLst>
                    <a:ext uri="{9D8B030D-6E8A-4147-A177-3AD203B41FA5}">
                      <a16:colId xmlns:a16="http://schemas.microsoft.com/office/drawing/2014/main" val="3509282559"/>
                    </a:ext>
                  </a:extLst>
                </a:gridCol>
                <a:gridCol w="782092">
                  <a:extLst>
                    <a:ext uri="{9D8B030D-6E8A-4147-A177-3AD203B41FA5}">
                      <a16:colId xmlns:a16="http://schemas.microsoft.com/office/drawing/2014/main" val="3051460135"/>
                    </a:ext>
                  </a:extLst>
                </a:gridCol>
                <a:gridCol w="769477">
                  <a:extLst>
                    <a:ext uri="{9D8B030D-6E8A-4147-A177-3AD203B41FA5}">
                      <a16:colId xmlns:a16="http://schemas.microsoft.com/office/drawing/2014/main" val="2381630606"/>
                    </a:ext>
                  </a:extLst>
                </a:gridCol>
                <a:gridCol w="744249">
                  <a:extLst>
                    <a:ext uri="{9D8B030D-6E8A-4147-A177-3AD203B41FA5}">
                      <a16:colId xmlns:a16="http://schemas.microsoft.com/office/drawing/2014/main" val="3012988981"/>
                    </a:ext>
                  </a:extLst>
                </a:gridCol>
                <a:gridCol w="747402">
                  <a:extLst>
                    <a:ext uri="{9D8B030D-6E8A-4147-A177-3AD203B41FA5}">
                      <a16:colId xmlns:a16="http://schemas.microsoft.com/office/drawing/2014/main" val="1958962293"/>
                    </a:ext>
                  </a:extLst>
                </a:gridCol>
              </a:tblGrid>
              <a:tr h="24765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Subsectores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 % del PIB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448675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 PIB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87085"/>
                  </a:ext>
                </a:extLst>
              </a:tr>
              <a:tr h="34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5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 Administración Central sin ayuda financiera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-15.850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-13.874</a:t>
                      </a:r>
                      <a:endParaRPr lang="es-ES" sz="1500" b="1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1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1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500" b="1" i="1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  <a:endParaRPr lang="es-ES" sz="1500" b="1" i="1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0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5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12,46</a:t>
                      </a:r>
                      <a:endParaRPr lang="es-ES" sz="15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42927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es-ES" sz="1600" b="0" i="0" u="none" strike="noStrike" kern="1200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0,21</a:t>
                      </a:r>
                      <a:endParaRPr lang="es-ES" sz="1600" b="0" i="0" u="none" strike="noStrike" kern="1200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9176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5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 Administración Central con ayuda financiera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-15.920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-13.896</a:t>
                      </a:r>
                      <a:endParaRPr lang="es-ES" sz="1500" b="1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1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1" i="1" u="none" strike="noStrike" dirty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ES" sz="1500" b="1" i="1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  <a:endParaRPr lang="es-ES" sz="1500" b="1" i="1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5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-12,71</a:t>
                      </a:r>
                      <a:endParaRPr lang="es-ES" sz="15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-0,20</a:t>
                      </a:r>
                      <a:endParaRPr lang="es-ES" sz="16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37005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47756" y="6211427"/>
            <a:ext cx="20760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*sin ayuda financiera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90939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Central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0" y="6621366"/>
            <a:ext cx="18805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  <a:endParaRPr lang="es-ES" sz="9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15018" y="1004628"/>
            <a:ext cx="9445925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rgbClr val="5B9BD5">
                  <a:lumMod val="50000"/>
                </a:srgb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subsector que más reduce su déficit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733441" y="4131989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+ 5.494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814959" y="4160432"/>
            <a:ext cx="153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+3.471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418448" y="4484497"/>
            <a:ext cx="4419532" cy="73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Impuestos +0,8%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Transferencias otras AAPP +16,7%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5371385" y="4654837"/>
            <a:ext cx="4419532" cy="1744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Bruta de Capital -11,3% 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Prestaciones sociales +7,4%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Remuneración asalariados +1.081 M€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Intereses -1.014 M€</a:t>
            </a:r>
          </a:p>
          <a:p>
            <a:pPr marL="309553" indent="-309553" algn="just">
              <a:spcBef>
                <a:spcPts val="650"/>
              </a:spcBef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v"/>
            </a:pPr>
            <a:r>
              <a:rPr lang="es-E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Transferencias entre AAPP +3.547 M€</a:t>
            </a:r>
            <a:endParaRPr lang="es-ES" sz="2000" dirty="0" smtClean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graphicFrame>
        <p:nvGraphicFramePr>
          <p:cNvPr id="26" name="Gráfico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627210"/>
              </p:ext>
            </p:extLst>
          </p:nvPr>
        </p:nvGraphicFramePr>
        <p:xfrm>
          <a:off x="197653" y="1538676"/>
          <a:ext cx="4711065" cy="2655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Gráfico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484136"/>
              </p:ext>
            </p:extLst>
          </p:nvPr>
        </p:nvGraphicFramePr>
        <p:xfrm>
          <a:off x="4892209" y="1546296"/>
          <a:ext cx="4898708" cy="264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Flecha arriba 14"/>
          <p:cNvSpPr/>
          <p:nvPr/>
        </p:nvSpPr>
        <p:spPr>
          <a:xfrm>
            <a:off x="2122843" y="2264046"/>
            <a:ext cx="430342" cy="70850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17" name="CuadroTexto 12"/>
          <p:cNvSpPr txBox="1"/>
          <p:nvPr/>
        </p:nvSpPr>
        <p:spPr>
          <a:xfrm>
            <a:off x="2495177" y="2512361"/>
            <a:ext cx="75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2,6%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lecha arriba 20"/>
          <p:cNvSpPr/>
          <p:nvPr/>
        </p:nvSpPr>
        <p:spPr>
          <a:xfrm>
            <a:off x="6833908" y="2216061"/>
            <a:ext cx="403516" cy="746754"/>
          </a:xfrm>
          <a:prstGeom prst="upArrow">
            <a:avLst/>
          </a:prstGeom>
          <a:solidFill>
            <a:srgbClr val="2EB84B"/>
          </a:solidFill>
          <a:ln>
            <a:solidFill>
              <a:srgbClr val="2EB8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  <p:sp>
        <p:nvSpPr>
          <p:cNvPr id="22" name="CuadroTexto 12"/>
          <p:cNvSpPr txBox="1"/>
          <p:nvPr/>
        </p:nvSpPr>
        <p:spPr>
          <a:xfrm>
            <a:off x="7184479" y="2512361"/>
            <a:ext cx="715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1,5%</a:t>
            </a:r>
            <a:endParaRPr lang="es-ES" sz="1800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3410E-3807-45A4-BF77-7A240CDE88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5018" y="6538916"/>
            <a:ext cx="86545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 smtClean="0">
                <a:solidFill>
                  <a:srgbClr val="5B9BD5">
                    <a:lumMod val="50000"/>
                  </a:srgbClr>
                </a:solidFill>
              </a:rPr>
              <a:t>Fuente: IGAE</a:t>
            </a:r>
            <a:endParaRPr lang="es-ES" sz="1050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457894" y="130764"/>
            <a:ext cx="24481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9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presupuestaria de las AAPP 2019</a:t>
            </a:r>
          </a:p>
        </p:txBody>
      </p:sp>
      <p:sp>
        <p:nvSpPr>
          <p:cNvPr id="10" name="Elipse 9"/>
          <p:cNvSpPr/>
          <p:nvPr/>
        </p:nvSpPr>
        <p:spPr>
          <a:xfrm>
            <a:off x="6497875" y="1670439"/>
            <a:ext cx="1747331" cy="170550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-1,29%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3625245" y="2219240"/>
            <a:ext cx="2245396" cy="46276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13" name="Triángulo isósceles 12"/>
          <p:cNvSpPr/>
          <p:nvPr/>
        </p:nvSpPr>
        <p:spPr>
          <a:xfrm flipV="1">
            <a:off x="4070921" y="1823512"/>
            <a:ext cx="371353" cy="27208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465107" y="1737460"/>
            <a:ext cx="1351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0,15 </a:t>
            </a:r>
            <a:r>
              <a:rPr lang="es-ES" b="1" dirty="0" err="1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527164" y="2740179"/>
            <a:ext cx="121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1.317 M€</a:t>
            </a:r>
            <a:endParaRPr lang="es-ES" b="1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97653" y="604518"/>
            <a:ext cx="88530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Fondos de la Seguridad Social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197653" y="1047495"/>
            <a:ext cx="9146644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3388" algn="just">
              <a:spcBef>
                <a:spcPts val="1300"/>
              </a:spcBef>
              <a:buClr>
                <a:srgbClr val="5B9BD5">
                  <a:lumMod val="50000"/>
                </a:srgbClr>
              </a:buClr>
              <a:buSzPct val="100000"/>
              <a:tabLst>
                <a:tab pos="335005" algn="l"/>
              </a:tabLst>
            </a:pPr>
            <a:r>
              <a:rPr lang="es-ES" sz="2000" b="1" dirty="0" smtClean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Reducen su déficit un 7,6%, en 1.317 M€, hasta el -1,29% del PIB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17"/>
            <a:ext cx="2649926" cy="690474"/>
          </a:xfrm>
          <a:prstGeom prst="rect">
            <a:avLst/>
          </a:prstGeom>
        </p:spPr>
      </p:pic>
      <p:sp>
        <p:nvSpPr>
          <p:cNvPr id="16" name="Elipse 15"/>
          <p:cNvSpPr/>
          <p:nvPr/>
        </p:nvSpPr>
        <p:spPr>
          <a:xfrm>
            <a:off x="1163782" y="1678466"/>
            <a:ext cx="1834229" cy="1693995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-1,44% PIB</a:t>
            </a:r>
            <a:endParaRPr lang="es-ES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riángulo isósceles 19"/>
          <p:cNvSpPr/>
          <p:nvPr/>
        </p:nvSpPr>
        <p:spPr>
          <a:xfrm flipV="1">
            <a:off x="4070921" y="2740179"/>
            <a:ext cx="348520" cy="264054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517094"/>
              </p:ext>
            </p:extLst>
          </p:nvPr>
        </p:nvGraphicFramePr>
        <p:xfrm>
          <a:off x="506807" y="3970505"/>
          <a:ext cx="8543927" cy="1612877"/>
        </p:xfrm>
        <a:graphic>
          <a:graphicData uri="http://schemas.openxmlformats.org/drawingml/2006/table">
            <a:tbl>
              <a:tblPr/>
              <a:tblGrid>
                <a:gridCol w="3183929">
                  <a:extLst>
                    <a:ext uri="{9D8B030D-6E8A-4147-A177-3AD203B41FA5}">
                      <a16:colId xmlns:a16="http://schemas.microsoft.com/office/drawing/2014/main" val="51158476"/>
                    </a:ext>
                  </a:extLst>
                </a:gridCol>
                <a:gridCol w="881880">
                  <a:extLst>
                    <a:ext uri="{9D8B030D-6E8A-4147-A177-3AD203B41FA5}">
                      <a16:colId xmlns:a16="http://schemas.microsoft.com/office/drawing/2014/main" val="2308363826"/>
                    </a:ext>
                  </a:extLst>
                </a:gridCol>
                <a:gridCol w="881880">
                  <a:extLst>
                    <a:ext uri="{9D8B030D-6E8A-4147-A177-3AD203B41FA5}">
                      <a16:colId xmlns:a16="http://schemas.microsoft.com/office/drawing/2014/main" val="4066929297"/>
                    </a:ext>
                  </a:extLst>
                </a:gridCol>
                <a:gridCol w="847521">
                  <a:extLst>
                    <a:ext uri="{9D8B030D-6E8A-4147-A177-3AD203B41FA5}">
                      <a16:colId xmlns:a16="http://schemas.microsoft.com/office/drawing/2014/main" val="895046988"/>
                    </a:ext>
                  </a:extLst>
                </a:gridCol>
                <a:gridCol w="847521">
                  <a:extLst>
                    <a:ext uri="{9D8B030D-6E8A-4147-A177-3AD203B41FA5}">
                      <a16:colId xmlns:a16="http://schemas.microsoft.com/office/drawing/2014/main" val="2348646010"/>
                    </a:ext>
                  </a:extLst>
                </a:gridCol>
                <a:gridCol w="950598">
                  <a:extLst>
                    <a:ext uri="{9D8B030D-6E8A-4147-A177-3AD203B41FA5}">
                      <a16:colId xmlns:a16="http://schemas.microsoft.com/office/drawing/2014/main" val="3646723238"/>
                    </a:ext>
                  </a:extLst>
                </a:gridCol>
                <a:gridCol w="950598">
                  <a:extLst>
                    <a:ext uri="{9D8B030D-6E8A-4147-A177-3AD203B41FA5}">
                      <a16:colId xmlns:a16="http://schemas.microsoft.com/office/drawing/2014/main" val="2829220852"/>
                    </a:ext>
                  </a:extLst>
                </a:gridCol>
              </a:tblGrid>
              <a:tr h="537491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Necesidad (-) o capacidad (+) de financiación de los </a:t>
                      </a:r>
                      <a:br>
                        <a:rPr lang="es-ES" sz="14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400" b="1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Fondos de la Seguridad Social 2018-2019</a:t>
                      </a: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395027"/>
                  </a:ext>
                </a:extLst>
              </a:tr>
              <a:tr h="226769"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ES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578300"/>
                  </a:ext>
                </a:extLst>
              </a:tr>
              <a:tr h="3916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Subsectores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Millones €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 % del PIB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 </a:t>
                      </a:r>
                      <a:b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48900"/>
                  </a:ext>
                </a:extLst>
              </a:tr>
              <a:tr h="2405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</a:t>
                      </a:r>
                      <a: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PIB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36408"/>
                  </a:ext>
                </a:extLst>
              </a:tr>
              <a:tr h="105507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  Fondos de Seguridad Social</a:t>
                      </a:r>
                    </a:p>
                  </a:txBody>
                  <a:tcPr marL="6872" marR="6872" marT="6872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-17.369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-16.052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-1,44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-1,29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-7,6</a:t>
                      </a: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 smtClean="0">
                          <a:solidFill>
                            <a:srgbClr val="1F4E78"/>
                          </a:solidFill>
                          <a:effectLst/>
                          <a:latin typeface="Calibri" panose="020F0502020204030204" pitchFamily="34" charset="0"/>
                        </a:rPr>
                        <a:t>-0,15</a:t>
                      </a:r>
                      <a:endParaRPr lang="es-ES" sz="1300" b="0" i="0" u="none" strike="noStrike" dirty="0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2" marR="6872" marT="687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91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1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5888205A830E14987DE43E8FB7C517B" ma:contentTypeVersion="1" ma:contentTypeDescription="Crear nuevo documento." ma:contentTypeScope="" ma:versionID="cdec9fb1ab1875d93687f9f66c2c7c2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fa58ab6bdef439119b64b6b50b7cac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533845-76E7-4143-B812-9EFE6669D6E2}"/>
</file>

<file path=customXml/itemProps2.xml><?xml version="1.0" encoding="utf-8"?>
<ds:datastoreItem xmlns:ds="http://schemas.openxmlformats.org/officeDocument/2006/customXml" ds:itemID="{29A58DF2-5974-4A5A-BCA8-5C65EC99BC42}"/>
</file>

<file path=customXml/itemProps3.xml><?xml version="1.0" encoding="utf-8"?>
<ds:datastoreItem xmlns:ds="http://schemas.openxmlformats.org/officeDocument/2006/customXml" ds:itemID="{28FF7776-A24F-4D08-AA0B-1102D952CB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8269</TotalTime>
  <Words>1540</Words>
  <Application>Microsoft Office PowerPoint</Application>
  <PresentationFormat>A4 (210 x 297 mm)</PresentationFormat>
  <Paragraphs>457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Franklin Gothic Medium</vt:lpstr>
      <vt:lpstr>Franklin Gothic Medium Cond</vt:lpstr>
      <vt:lpstr>Wingdings</vt:lpstr>
      <vt:lpstr>Tema de Office</vt:lpstr>
      <vt:lpstr>1_Tema de Office</vt:lpstr>
      <vt:lpstr>2_Tema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xxx</dc:creator>
  <cp:lastModifiedBy>Prensa Movil</cp:lastModifiedBy>
  <cp:revision>1085</cp:revision>
  <cp:lastPrinted>2019-03-28T10:48:01Z</cp:lastPrinted>
  <dcterms:created xsi:type="dcterms:W3CDTF">2016-01-13T17:51:15Z</dcterms:created>
  <dcterms:modified xsi:type="dcterms:W3CDTF">2020-03-31T15:18:27Z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0x010100D5888205A830E14987DE43E8FB7C517B</vt:lpwstr>
  </property>
</Properties>
</file>